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146847426" r:id="rId2"/>
    <p:sldId id="256" r:id="rId3"/>
    <p:sldId id="257" r:id="rId4"/>
    <p:sldId id="258" r:id="rId5"/>
    <p:sldId id="259" r:id="rId6"/>
    <p:sldId id="261" r:id="rId7"/>
    <p:sldId id="260" r:id="rId8"/>
    <p:sldId id="267" r:id="rId9"/>
    <p:sldId id="262" r:id="rId10"/>
    <p:sldId id="2146847424" r:id="rId11"/>
    <p:sldId id="278" r:id="rId12"/>
    <p:sldId id="279" r:id="rId13"/>
    <p:sldId id="281" r:id="rId14"/>
    <p:sldId id="273" r:id="rId15"/>
    <p:sldId id="263" r:id="rId16"/>
    <p:sldId id="265" r:id="rId17"/>
    <p:sldId id="2146847425" r:id="rId18"/>
    <p:sldId id="268" r:id="rId19"/>
    <p:sldId id="266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5D0794-7C85-4B90-B8CD-75AF5FA08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05A2F58-93AF-4DF7-AE1A-995A48849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0459D99-AF73-4869-AE2D-34424259B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47AC-A989-4697-B2CD-26431920CC97}" type="datetimeFigureOut">
              <a:rPr lang="hu-HU" smtClean="0"/>
              <a:t>2023. 08. 26.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332818E-AB28-49E1-850E-9D5B56818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A4876C2-CAA8-494C-919A-9B7FD6BE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A895-ACF6-4455-B3C5-1B00EED2CA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404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4C74DB-F29F-43AA-94E3-E65002601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FBDB566-A68B-4E95-9C92-7656671D8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D8C7C44-7ED8-4C40-BE1F-A823C9795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47AC-A989-4697-B2CD-26431920CC97}" type="datetimeFigureOut">
              <a:rPr lang="hu-HU" smtClean="0"/>
              <a:t>2023. 08. 26.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8B2411B-DD60-4F62-9FA1-F17A91AD2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EFF5052-68CA-47C7-8DC1-648BE94AA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A895-ACF6-4455-B3C5-1B00EED2CA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902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FEF3880-3BFA-4953-ADD3-E79F67999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98E80D9-E646-442D-8CC6-EA3C6045E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F6D9D00-64FC-42F8-A016-0E21FC063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47AC-A989-4697-B2CD-26431920CC97}" type="datetimeFigureOut">
              <a:rPr lang="hu-HU" smtClean="0"/>
              <a:t>2023. 08. 26.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23AE356-CD23-40D8-909B-3FE9D9504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EDCB0EE-9C57-4782-B6E7-6201503FA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A895-ACF6-4455-B3C5-1B00EED2CA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592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0A4580-2EB5-4DD7-B14D-CF148F5B0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CBF49F-DDB2-4CAF-8664-967C03BE3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2FD3B3D-FC01-4C4E-9F4C-BB3EE139F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47AC-A989-4697-B2CD-26431920CC97}" type="datetimeFigureOut">
              <a:rPr lang="hu-HU" smtClean="0"/>
              <a:t>2023. 08. 26.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35D5B37-87D7-45FE-A61F-EBB04964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152381D-D7E2-4459-BD38-573B52B2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A895-ACF6-4455-B3C5-1B00EED2CA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739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52B517-8F0F-4ADA-AD13-F54B2899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9FB67E9-7EFC-4E0B-B113-FD22B8283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5DBF002-4A28-4A6F-AB03-AFE93AD9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47AC-A989-4697-B2CD-26431920CC97}" type="datetimeFigureOut">
              <a:rPr lang="hu-HU" smtClean="0"/>
              <a:t>2023. 08. 26.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A303E4B-E961-4D91-8859-BF1E0953A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F490FF6-7167-4CC9-999B-500A713B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A895-ACF6-4455-B3C5-1B00EED2CA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275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7297BE-F8C2-4247-9ED5-AA0534F0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0C32FCB-625C-4E1A-8ED4-E30400FCB3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A49FA01-1F91-4925-A72F-CFCDCA2B7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BC08241-13E9-427C-9858-817307050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47AC-A989-4697-B2CD-26431920CC97}" type="datetimeFigureOut">
              <a:rPr lang="hu-HU" smtClean="0"/>
              <a:t>2023. 08. 26.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6A23793-F739-4660-8A4D-F65B57B37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3F9652A-DB70-46DE-B576-43573D314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A895-ACF6-4455-B3C5-1B00EED2CA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981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2D0991-4BB2-433B-94ED-546533025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E9C14FF-CBE9-4388-8345-A7223E572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0F18A77-2655-47D8-A825-F5A5F9D71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6996772-86A7-4C6A-9383-635B7E714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7B49E9E-899C-4882-AE15-EFAFEDA234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CB969498-F894-4929-8125-E4F8351E6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47AC-A989-4697-B2CD-26431920CC97}" type="datetimeFigureOut">
              <a:rPr lang="hu-HU" smtClean="0"/>
              <a:t>2023. 08. 26.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4D7504C-9B85-4E58-945D-E3FAEF13F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69A8310-E46D-4ED5-B930-DD8FE46B6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A895-ACF6-4455-B3C5-1B00EED2CA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961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F68079-B94F-4260-B785-0E996A40A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E59455E-FC79-4A04-89A0-EB3A56312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47AC-A989-4697-B2CD-26431920CC97}" type="datetimeFigureOut">
              <a:rPr lang="hu-HU" smtClean="0"/>
              <a:t>2023. 08. 26.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21B1694-9DC4-49FC-8A69-07595B6E9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3871D67-D635-454A-922B-4E540E85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A895-ACF6-4455-B3C5-1B00EED2CA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699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3F031F25-C2E0-4E5A-A953-F1582E97C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47AC-A989-4697-B2CD-26431920CC97}" type="datetimeFigureOut">
              <a:rPr lang="hu-HU" smtClean="0"/>
              <a:t>2023. 08. 26.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8C6B541-23CB-40B8-903E-79604C3D2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BDA0099-09DD-4BF1-9B15-5749CE3E2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A895-ACF6-4455-B3C5-1B00EED2CA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849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2A958F-6ECD-41AB-A8B1-C51E0BE8A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26FEDF9-FDDA-4CF7-951C-169939044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9C860A0-FF26-4F34-83EA-5EE097896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F3037EC-FC1F-4F61-ACA6-E41C1F115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47AC-A989-4697-B2CD-26431920CC97}" type="datetimeFigureOut">
              <a:rPr lang="hu-HU" smtClean="0"/>
              <a:t>2023. 08. 26.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C83829E-CA4E-4901-B25F-7F12BAA1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7CCEA84-5160-4629-9A80-D7541778E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A895-ACF6-4455-B3C5-1B00EED2CA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609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2454C1-5FBD-4FC8-85D8-FF470C12B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0E5C7FA-E821-4821-A733-04FC9A711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06F751E-1340-4D61-A461-AD52F3BD6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A4959FC-FB4B-47DF-8E12-6224FBE02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47AC-A989-4697-B2CD-26431920CC97}" type="datetimeFigureOut">
              <a:rPr lang="hu-HU" smtClean="0"/>
              <a:t>2023. 08. 26.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818305E-52F1-40FB-8FE8-B10688005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1DE4EE3-D5B1-4B66-98DD-AD97E47F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A895-ACF6-4455-B3C5-1B00EED2CA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304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F55ED53A-4534-4518-9CC1-3F4A5B1B8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BF20BA5-E8B4-4340-A3EE-69D66DBCE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4549DC6-2256-4357-9EE0-8DCE40B2B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E47AC-A989-4697-B2CD-26431920CC97}" type="datetimeFigureOut">
              <a:rPr lang="hu-HU" smtClean="0"/>
              <a:t>2023. 08. 26.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5E0CBA9-8E33-4342-B9A6-D9D650FC3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3DD3F2A-DA7B-46E4-ADDF-94719C6E1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AA895-ACF6-4455-B3C5-1B00EED2CA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256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A94D7B-2440-D8B6-5107-A76140F27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2939"/>
            <a:ext cx="10515600" cy="920362"/>
          </a:xfrm>
        </p:spPr>
        <p:txBody>
          <a:bodyPr>
            <a:noAutofit/>
          </a:bodyPr>
          <a:lstStyle/>
          <a:p>
            <a:pPr algn="ctr"/>
            <a:r>
              <a:rPr lang="hu-HU" sz="3200" b="1" cap="small" dirty="0"/>
              <a:t>Baleset-, munka- és tűzvédelmi megelőző ismeretek hallgatók részére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4A8FF97-6FB2-6FEE-F2CF-8CA0A9996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13" cy="1206501"/>
          </a:xfrm>
          <a:prstGeom prst="rect">
            <a:avLst/>
          </a:prstGeom>
        </p:spPr>
      </p:pic>
      <p:pic>
        <p:nvPicPr>
          <p:cNvPr id="6" name="Kép 5" descr="A képen szöveg, madár, embléma, szimbólum látható&#10;&#10;Automatikusan generált leírás">
            <a:extLst>
              <a:ext uri="{FF2B5EF4-FFF2-40B4-BE49-F238E27FC236}">
                <a16:creationId xmlns:a16="http://schemas.microsoft.com/office/drawing/2014/main" id="{4A52D27F-2B1E-7327-577C-1AAF1372A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192" y="2580902"/>
            <a:ext cx="2763616" cy="323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48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3DB963E6-C271-4459-9F2A-59ECFDA82932}"/>
              </a:ext>
            </a:extLst>
          </p:cNvPr>
          <p:cNvSpPr txBox="1"/>
          <p:nvPr/>
        </p:nvSpPr>
        <p:spPr>
          <a:xfrm>
            <a:off x="513743" y="544248"/>
            <a:ext cx="6213627" cy="8736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4000" dirty="0">
                <a:latin typeface="+mj-lt"/>
                <a:ea typeface="+mj-ea"/>
                <a:cs typeface="+mj-cs"/>
              </a:rPr>
              <a:t>BIZTONSÁG A TANTERMEKBEN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E85AFA0-BDB3-44B8-AF39-A1D28076B910}"/>
              </a:ext>
            </a:extLst>
          </p:cNvPr>
          <p:cNvSpPr txBox="1"/>
          <p:nvPr/>
        </p:nvSpPr>
        <p:spPr>
          <a:xfrm>
            <a:off x="601918" y="1417863"/>
            <a:ext cx="5150277" cy="527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hu-HU" sz="1300" b="0" i="0" u="none" strike="noStrike" dirty="0">
                <a:effectLst/>
              </a:rPr>
              <a:t>Milyen eszközökkel találkozunk az egyetemi környezetben és ezzel kapcsolatban, milyen biztonsági szabályokat kell figyelembe vennünk? </a:t>
            </a:r>
            <a:br>
              <a:rPr lang="hu-HU" sz="1300" b="0" i="0" u="none" strike="noStrike" dirty="0">
                <a:effectLst/>
              </a:rPr>
            </a:br>
            <a:endParaRPr lang="hu-HU" sz="1300" dirty="0"/>
          </a:p>
          <a:p>
            <a:pPr marL="171450" indent="-1714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300" b="0" i="0" u="none" strike="noStrike" dirty="0">
                <a:effectLst/>
              </a:rPr>
              <a:t>Soha ne álljunk az irodai </a:t>
            </a:r>
            <a:r>
              <a:rPr lang="hu-HU" sz="1300" b="0" i="0" u="none" strike="noStrike" dirty="0" err="1">
                <a:effectLst/>
              </a:rPr>
              <a:t>gurulós</a:t>
            </a:r>
            <a:r>
              <a:rPr lang="hu-HU" sz="1300" b="0" i="0" u="none" strike="noStrike" dirty="0">
                <a:effectLst/>
              </a:rPr>
              <a:t> székre!  </a:t>
            </a:r>
            <a:endParaRPr lang="hu-HU" sz="1300" dirty="0"/>
          </a:p>
          <a:p>
            <a:pPr marL="171450" indent="-1714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300" b="0" i="0" u="none" strike="noStrike" dirty="0">
                <a:effectLst/>
              </a:rPr>
              <a:t>Ügyeljünk az elektromos kábelek elvezetésére, hogy megelőzzük az esetleges botlásveszélyt!  Vigyázzunk a fej- kar- láb beütés veszélyre!</a:t>
            </a:r>
          </a:p>
          <a:p>
            <a:pPr marL="171450" indent="-1714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300" b="0" i="0" u="none" strike="noStrike" dirty="0">
                <a:effectLst/>
              </a:rPr>
              <a:t>Kábelek: a környezetünkben ne legyen botlásveszélyes elektromos kábel, hosszabbító. Tekerjük megfelelő méretűre és biztonságosan vezessük el a túl hosszú kábeleket. Ideiglenes hosszabbítás esetén ügyeljünk arra, hogy sárga/fekete szalaggal ragasszuk le a közlekedési útban futó kábelt. </a:t>
            </a:r>
            <a:endParaRPr lang="hu-HU" sz="1300" dirty="0"/>
          </a:p>
          <a:p>
            <a:pPr marL="171450" indent="-1714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300" b="0" i="0" u="none" strike="noStrike" dirty="0">
                <a:effectLst/>
              </a:rPr>
              <a:t>Létrák: Létrát használjunk szék, asztal vagy doboz helyett, ha magasabb helyet kell elérnünk. Ügyeljünk a megfelelő létra kiválasztására. Lehet, hogy kéttagú vagy éppen támasztó létrára van szükségünk, de az is lehet, hogy fellépőt célszerű használni. </a:t>
            </a:r>
            <a:endParaRPr lang="hu-HU" sz="1300" dirty="0"/>
          </a:p>
          <a:p>
            <a:pPr marL="171450" indent="-1714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300" b="0" i="0" u="none" strike="noStrike" dirty="0">
                <a:effectLst/>
              </a:rPr>
              <a:t>Polcok: az irattárolás során mindig ügyeljünk rá, hogy gyártó által megadott maximális terhelhetőséget ne haladjuk meg. A polcok terhelhetőségét ne feledjük jól láthatóan jelölni, ha az nem látható.</a:t>
            </a:r>
          </a:p>
          <a:p>
            <a:pPr marL="171450" indent="-1714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300" b="0" i="0" u="none" strike="noStrike" dirty="0">
                <a:effectLst/>
              </a:rPr>
              <a:t>Fontos szabály még, hogy az eldőlés elleni védelemről is gondoskodni kell, jellemzően falhoz történő rögzítéssel. </a:t>
            </a:r>
            <a:endParaRPr lang="hu-HU" sz="1300" dirty="0"/>
          </a:p>
        </p:txBody>
      </p:sp>
      <p:pic>
        <p:nvPicPr>
          <p:cNvPr id="6" name="Picture 4" descr="A Few Office Safety Hazards That You May Not Have Thought About - Industry  Directions">
            <a:extLst>
              <a:ext uri="{FF2B5EF4-FFF2-40B4-BE49-F238E27FC236}">
                <a16:creationId xmlns:a16="http://schemas.microsoft.com/office/drawing/2014/main" id="{3B6A42C2-6279-47D0-AAB7-322000D98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11"/>
          <a:stretch/>
        </p:blipFill>
        <p:spPr bwMode="auto">
          <a:xfrm>
            <a:off x="6312748" y="2008394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79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Best Home Office Monitor: An Ultimate Guide | ViewSonic Library">
            <a:extLst>
              <a:ext uri="{FF2B5EF4-FFF2-40B4-BE49-F238E27FC236}">
                <a16:creationId xmlns:a16="http://schemas.microsoft.com/office/drawing/2014/main" id="{2B1C27AC-269E-40AE-9CDE-65193267CC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5" r="12050" b="3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513C18A3-87E6-4C05-9478-5C44191BA5D5}"/>
              </a:ext>
            </a:extLst>
          </p:cNvPr>
          <p:cNvSpPr txBox="1"/>
          <p:nvPr/>
        </p:nvSpPr>
        <p:spPr>
          <a:xfrm>
            <a:off x="6611759" y="1608931"/>
            <a:ext cx="5168139" cy="5299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hu-HU" sz="1300" b="0" i="0" u="none" strike="noStrike" dirty="0">
                <a:effectLst/>
              </a:rPr>
              <a:t>A képernyővel kapcsolatos legfontosabb tulajdonság a monitor-szem távolság. Ha a távolság túl kicsi, előállhat a szem  túlerőltetése és gyulladása. A monitorok helyes elhelyezésének főbb szabályai:</a:t>
            </a:r>
          </a:p>
          <a:p>
            <a:pPr marL="171450" indent="-1714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300" b="0" i="0" u="none" strike="noStrike" dirty="0">
                <a:effectLst/>
              </a:rPr>
              <a:t>a monitor felső széle szemmagasságban vagy kicsivel alatta helyezkedjen el;</a:t>
            </a:r>
            <a:endParaRPr lang="hu-HU" sz="1300" dirty="0"/>
          </a:p>
          <a:p>
            <a:pPr marL="171450" indent="-1714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300" b="0" i="0" u="none" strike="noStrike" dirty="0">
                <a:effectLst/>
              </a:rPr>
              <a:t>a monitort úgy döntsük meg, hogy a tekintetünk meredeken álljon a monitor síkjára;</a:t>
            </a:r>
            <a:endParaRPr lang="hu-HU" sz="1300" dirty="0"/>
          </a:p>
          <a:p>
            <a:pPr marL="171450" indent="-1714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300" b="0" i="0" u="none" strike="noStrike" dirty="0">
                <a:effectLst/>
              </a:rPr>
              <a:t>a monitor és az iratok egyforma távolságra legyenek, hogy ne kelljen a szemnek mindig alkalmazkodni;</a:t>
            </a:r>
            <a:endParaRPr lang="hu-HU" sz="1300" dirty="0"/>
          </a:p>
          <a:p>
            <a:pPr marL="171450" indent="-1714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300" b="0" i="0" u="none" strike="noStrike" dirty="0">
                <a:effectLst/>
              </a:rPr>
              <a:t>a munkaasztal felülete lehetőleg matt legyen, hogy ne tükröződjön;</a:t>
            </a:r>
            <a:endParaRPr lang="hu-HU" sz="1300" dirty="0"/>
          </a:p>
          <a:p>
            <a:pPr marL="171450" indent="-1714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300" b="0" i="0" u="none" strike="noStrike" dirty="0">
                <a:effectLst/>
              </a:rPr>
              <a:t>lehetőség szerint TFT monitorokat használjunk, mert azok sugárzásmentesek, kevésbé bántják a szemet;</a:t>
            </a:r>
            <a:endParaRPr lang="hu-HU" sz="1300" dirty="0"/>
          </a:p>
          <a:p>
            <a:pPr marL="171450" indent="-1714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300" b="0" i="0" u="none" strike="noStrike" dirty="0">
                <a:effectLst/>
              </a:rPr>
              <a:t>a közvetlen napfény rontja a képernyő láthatóságát;</a:t>
            </a:r>
          </a:p>
          <a:p>
            <a:pPr marL="171450" indent="-1714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300" b="0" i="0" u="none" strike="noStrike" dirty="0">
                <a:effectLst/>
              </a:rPr>
              <a:t>kerüljük a tükröződést a képernyőn, a monitor legyen árnyékban, a természetes fény jobbkezesek esetében balról, balkezeseknél értelemszerűen jobbról érkezzen. Még ha a monitor árnyékban van, akkor sem süthet szemből a nap;</a:t>
            </a:r>
            <a:endParaRPr lang="hu-HU" sz="1300" dirty="0"/>
          </a:p>
          <a:p>
            <a:pPr marL="171450" indent="-1714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300" b="0" i="0" u="none" strike="noStrike" dirty="0">
                <a:effectLst/>
              </a:rPr>
              <a:t>a mesterséges világítás a helyiségben legyen szórt, a munkaasztalon pedig irányított;</a:t>
            </a:r>
            <a:endParaRPr lang="hu-HU" sz="1300" dirty="0"/>
          </a:p>
          <a:p>
            <a:pPr marL="171450" indent="-1714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300" b="0" i="0" u="none" strike="noStrike" dirty="0">
                <a:effectLst/>
              </a:rPr>
              <a:t>a monitor síkjára merőlegesen nézzünk, a lehető legtermészetesebb testtartásban, az állítható magasságú asztalok és székek nagy segítséget jelentenek;</a:t>
            </a:r>
            <a:endParaRPr lang="hu-HU" sz="1300" dirty="0"/>
          </a:p>
          <a:p>
            <a:pPr marL="171450" indent="-1714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300" b="0" i="0" u="none" strike="noStrike" dirty="0">
                <a:effectLst/>
              </a:rPr>
              <a:t>óránként tartsunk legalább 10 perc szünetet.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F98724D-C637-4147-B6A5-B9AC3F4346EF}"/>
              </a:ext>
            </a:extLst>
          </p:cNvPr>
          <p:cNvSpPr txBox="1"/>
          <p:nvPr/>
        </p:nvSpPr>
        <p:spPr>
          <a:xfrm>
            <a:off x="6513786" y="223936"/>
            <a:ext cx="53640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2800" dirty="0"/>
              <a:t>BIZTONSÁG A HALLGATÓI MUNKA/FELKÉSZÜLÉS SORÁN -  KÉPERNYŐ</a:t>
            </a:r>
          </a:p>
        </p:txBody>
      </p:sp>
    </p:spTree>
    <p:extLst>
      <p:ext uri="{BB962C8B-B14F-4D97-AF65-F5344CB8AC3E}">
        <p14:creationId xmlns:p14="http://schemas.microsoft.com/office/powerpoint/2010/main" val="3377439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creen, keyboard and mouse positioning for ergonomic workstation setup">
            <a:extLst>
              <a:ext uri="{FF2B5EF4-FFF2-40B4-BE49-F238E27FC236}">
                <a16:creationId xmlns:a16="http://schemas.microsoft.com/office/drawing/2014/main" id="{B7EEC8F0-CABA-4158-964A-DBAC3AE7CE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8" r="14987"/>
          <a:stretch/>
        </p:blipFill>
        <p:spPr bwMode="auto">
          <a:xfrm>
            <a:off x="4130857" y="1"/>
            <a:ext cx="80744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E5C47DA5-1593-46A9-94DB-B1BDF5A065A3}"/>
              </a:ext>
            </a:extLst>
          </p:cNvPr>
          <p:cNvSpPr txBox="1"/>
          <p:nvPr/>
        </p:nvSpPr>
        <p:spPr>
          <a:xfrm>
            <a:off x="213345" y="514414"/>
            <a:ext cx="4116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200" dirty="0"/>
              <a:t>BIZTONSÁG A HALLGATÓI MUNKA/FELKÉSZÜLÉS SORÁN –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 dirty="0">
                <a:latin typeface="+mj-lt"/>
                <a:ea typeface="+mj-ea"/>
                <a:cs typeface="+mj-cs"/>
              </a:rPr>
              <a:t>BILLENTYŰZET, EGÉR 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E9353A4-F318-4F5F-B6EB-E7C35857BA9B}"/>
              </a:ext>
            </a:extLst>
          </p:cNvPr>
          <p:cNvSpPr txBox="1"/>
          <p:nvPr/>
        </p:nvSpPr>
        <p:spPr>
          <a:xfrm>
            <a:off x="213345" y="2192694"/>
            <a:ext cx="3640198" cy="4544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hu-HU" sz="1300" b="0" i="0" u="none" strike="noStrike" dirty="0">
                <a:effectLst/>
              </a:rPr>
              <a:t>A billentyűzet és az egér használata eltérő testhelyzetekkel jár.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br>
              <a:rPr lang="hu-HU" sz="1300" b="0" i="0" u="none" strike="noStrike" dirty="0">
                <a:effectLst/>
              </a:rPr>
            </a:br>
            <a:r>
              <a:rPr lang="hu-HU" sz="1300" b="0" i="0" u="none" strike="noStrike" dirty="0">
                <a:effectLst/>
              </a:rPr>
              <a:t>Az egér testhez viszonyított elhelyezése kritikus tényezője a váll elcsavarodásának és hajlásának, és a nyak és vállizmok fokozott terhelésének. </a:t>
            </a:r>
            <a:br>
              <a:rPr lang="hu-HU" sz="1300" b="0" i="0" u="none" strike="noStrike" dirty="0">
                <a:effectLst/>
              </a:rPr>
            </a:br>
            <a:br>
              <a:rPr lang="hu-HU" sz="1300" b="0" i="0" u="none" strike="noStrike" dirty="0">
                <a:effectLst/>
              </a:rPr>
            </a:br>
            <a:r>
              <a:rPr lang="hu-HU" sz="1300" b="0" i="0" u="none" strike="noStrike" dirty="0">
                <a:effectLst/>
              </a:rPr>
              <a:t>Ahol az egér használata kiemelkedő (Pl. információ keresési feladatok, internetezés), az egérpadot közelebb kell hozni a felhasználó középvonalához. Így lehetőség nyílik a könyék letámasztására, ami hosszabb idejű használatot eredményez a statikus izomterhelés minimalizálása mellett. </a:t>
            </a:r>
            <a:br>
              <a:rPr lang="hu-HU" sz="1300" b="0" i="0" u="none" strike="noStrike" dirty="0">
                <a:effectLst/>
              </a:rPr>
            </a:br>
            <a:r>
              <a:rPr lang="hu-HU" sz="1300" b="0" i="0" u="none" strike="noStrike" dirty="0">
                <a:effectLst/>
              </a:rPr>
              <a:t>Ebben az elrendezésben csak az alfanumerikus rész használható kényelmesen.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br>
              <a:rPr lang="hu-HU" sz="1300" b="0" i="0" u="none" strike="noStrike" dirty="0">
                <a:effectLst/>
              </a:rPr>
            </a:br>
            <a:r>
              <a:rPr lang="hu-HU" sz="1300" b="0" i="0" u="none" strike="noStrike" dirty="0">
                <a:effectLst/>
              </a:rPr>
              <a:t>A másik esetben amikor elsősorban gépelési munkát végző munkahelyek elrendezéséről van szó, a felhasználó mindkét könyöke le van támasztva, így a billentyűzet előtt írásos anyagok is elhelyezhetők, a billentyűzet pedig teljes egészében használható. </a:t>
            </a:r>
            <a:br>
              <a:rPr lang="hu-HU" sz="1300" b="0" i="0" u="none" strike="noStrike" dirty="0">
                <a:effectLst/>
              </a:rPr>
            </a:br>
            <a:endParaRPr lang="hu-HU" sz="1300" dirty="0"/>
          </a:p>
        </p:txBody>
      </p:sp>
    </p:spTree>
    <p:extLst>
      <p:ext uri="{BB962C8B-B14F-4D97-AF65-F5344CB8AC3E}">
        <p14:creationId xmlns:p14="http://schemas.microsoft.com/office/powerpoint/2010/main" val="876644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rgonomic Chair | Office Ergonomic Chairs | Branch Office Furniture">
            <a:extLst>
              <a:ext uri="{FF2B5EF4-FFF2-40B4-BE49-F238E27FC236}">
                <a16:creationId xmlns:a16="http://schemas.microsoft.com/office/drawing/2014/main" id="{8DA951EE-2458-4263-AD2A-1CE0742DA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"/>
          <a:stretch/>
        </p:blipFill>
        <p:spPr bwMode="auto"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FC6D2D23-9B83-4AC9-B4E5-048ACDE8EF9F}"/>
              </a:ext>
            </a:extLst>
          </p:cNvPr>
          <p:cNvSpPr txBox="1"/>
          <p:nvPr/>
        </p:nvSpPr>
        <p:spPr>
          <a:xfrm>
            <a:off x="7255563" y="2557586"/>
            <a:ext cx="4314645" cy="4151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hu-HU" sz="1300" b="0" i="0" u="none" strike="noStrike" dirty="0">
              <a:effectLst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hu-HU" sz="1300" b="0" i="0" u="none" strike="noStrike" dirty="0">
                <a:effectLst/>
              </a:rPr>
              <a:t>Általánosságban elmondható, hogy a jó munkaszék célja, hogy stabilan megtámassza a testet egy dinamikus pozícióban, amely huzamosabb ideig is kényelmes és </a:t>
            </a:r>
            <a:r>
              <a:rPr lang="hu-HU" sz="1300" b="0" i="0" u="none" strike="noStrike" dirty="0" err="1">
                <a:effectLst/>
              </a:rPr>
              <a:t>fiziológiailag</a:t>
            </a:r>
            <a:r>
              <a:rPr lang="hu-HU" sz="1300" b="0" i="0" u="none" strike="noStrike" dirty="0">
                <a:effectLst/>
              </a:rPr>
              <a:t> is megfelelő.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br>
              <a:rPr lang="hu-HU" sz="1300" b="0" i="0" u="none" strike="noStrike" dirty="0">
                <a:effectLst/>
              </a:rPr>
            </a:br>
            <a:r>
              <a:rPr lang="hu-HU" sz="1300" b="0" i="0" u="none" strike="noStrike" dirty="0">
                <a:effectLst/>
              </a:rPr>
              <a:t>A munkaszék kialakítása során ügyelni kell arra, hogy a használat során a vérkeringés a lábszárakban nem csökkenhet, az ülés során felvett testhelyzeteket könnyű legyen fenntartani és megváltoztatni is egyaránt.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br>
              <a:rPr lang="hu-HU" sz="1300" b="0" i="0" u="none" strike="noStrike" dirty="0">
                <a:effectLst/>
              </a:rPr>
            </a:br>
            <a:r>
              <a:rPr lang="hu-HU" sz="1300" b="0" i="0" u="none" strike="noStrike" dirty="0">
                <a:effectLst/>
              </a:rPr>
              <a:t>A széknek támasztania kell a gerincet. A szék felületét úgy kell megválasztani, hogy a súrlódás elegendően nagy legyen ahhoz, hogy a felhasználó ne </a:t>
            </a:r>
            <a:r>
              <a:rPr lang="hu-HU" sz="1300" b="0" i="0" u="none" strike="noStrike" dirty="0" err="1">
                <a:effectLst/>
              </a:rPr>
              <a:t>csúszhasson</a:t>
            </a:r>
            <a:r>
              <a:rPr lang="hu-HU" sz="1300" b="0" i="0" u="none" strike="noStrike" dirty="0">
                <a:effectLst/>
              </a:rPr>
              <a:t> le a székről.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hu-HU" sz="1300" b="0" i="0" u="none" strike="noStrike" dirty="0">
              <a:effectLst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hu-HU" sz="1300" dirty="0"/>
              <a:t>Az ergonómiai szempontoknak megfelelő irodai szék használata különösen ajánlott.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hu-HU" sz="13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729F0D4-1EB4-47D6-B1CE-AD7C847E21BA}"/>
              </a:ext>
            </a:extLst>
          </p:cNvPr>
          <p:cNvSpPr txBox="1"/>
          <p:nvPr/>
        </p:nvSpPr>
        <p:spPr>
          <a:xfrm>
            <a:off x="7255563" y="1144612"/>
            <a:ext cx="4314645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2400" dirty="0"/>
              <a:t>BIZTONSÁG A HALLGATÓI MUNKA/FELKÉSZÜLÉS SORÁN – 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MUNKASZÉK</a:t>
            </a:r>
          </a:p>
        </p:txBody>
      </p:sp>
    </p:spTree>
    <p:extLst>
      <p:ext uri="{BB962C8B-B14F-4D97-AF65-F5344CB8AC3E}">
        <p14:creationId xmlns:p14="http://schemas.microsoft.com/office/powerpoint/2010/main" val="1035606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284C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AA46885-0C23-4AAB-A1C7-958E47262A66}"/>
              </a:ext>
            </a:extLst>
          </p:cNvPr>
          <p:cNvSpPr txBox="1"/>
          <p:nvPr/>
        </p:nvSpPr>
        <p:spPr>
          <a:xfrm>
            <a:off x="524256" y="516804"/>
            <a:ext cx="6594189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BOTLÁS ÉS CSÚSZÁSVESZÉLY</a:t>
            </a:r>
          </a:p>
        </p:txBody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3 Big Causes of Slips, Trips and Falls – SafeStart">
            <a:extLst>
              <a:ext uri="{FF2B5EF4-FFF2-40B4-BE49-F238E27FC236}">
                <a16:creationId xmlns:a16="http://schemas.microsoft.com/office/drawing/2014/main" id="{EEFFEFB7-D85F-4558-9A99-5E4D15F75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744" y="3077275"/>
            <a:ext cx="6579910" cy="281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66CDE676-5935-4245-8FF6-DA4491DBFBE3}"/>
              </a:ext>
            </a:extLst>
          </p:cNvPr>
          <p:cNvSpPr txBox="1"/>
          <p:nvPr/>
        </p:nvSpPr>
        <p:spPr>
          <a:xfrm>
            <a:off x="8029319" y="917724"/>
            <a:ext cx="3424739" cy="4867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botlás- és csúszásveszélyre visszavezethető esetek jelentős arányt képviselnek az egyetemi környezetben előforduló balesetek között. Nézzük mit tehetünk, hogy megelőzzük a hasonló helyzeteket?</a:t>
            </a:r>
          </a:p>
          <a:p>
            <a:pPr marL="285750" indent="-2857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rgbClr val="FFFFFF"/>
                </a:solidFill>
                <a:latin typeface="Calibri" panose="020F0502020204030204"/>
              </a:rPr>
              <a:t>Válasszunk megfelelő, lehetőleg csúszásmentes talpú cipőt, ami az időjárásnak is megfelel.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 siessünk! Jól nézzünk körül a nehezen belátható helyeken (sarkoknál, ajtók közelében stb.)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Tartsuk tisztán és rendezetten a munkakörnyezetet. </a:t>
            </a:r>
          </a:p>
          <a:p>
            <a:pPr marL="285750" indent="-2857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rgbClr val="FFFFFF"/>
                </a:solidFill>
                <a:latin typeface="Calibri" panose="020F0502020204030204"/>
              </a:rPr>
              <a:t>Nedves, csúszós padló: Az esetleges folyadék kiömlések azonnali takarításáról gondoskodjunk! A kiömlött folyadékot "Vigyázz csúszásveszély táblával jelöljük."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Parkolók,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kültér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Készüljünk fel a nehezen észlelhető csúszós részekre (jégfoltok, olajszivárgás stb.) Figyeljünk a gödrökre, kátyúkra, miközben már igyekszünk valahová.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Fagypont közelében számítsunk jegesedésre, különös körültekintéssel legyünk gyalogosan is.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8C432B8-00D9-4071-8392-C84DA310B38C}"/>
              </a:ext>
            </a:extLst>
          </p:cNvPr>
          <p:cNvSpPr txBox="1"/>
          <p:nvPr/>
        </p:nvSpPr>
        <p:spPr>
          <a:xfrm>
            <a:off x="1215572" y="5008579"/>
            <a:ext cx="148317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16% Rend/tisztaság</a:t>
            </a:r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4B0E5377-2E77-4A97-B179-47AC9CEB77BF}"/>
              </a:ext>
            </a:extLst>
          </p:cNvPr>
          <p:cNvSpPr txBox="1"/>
          <p:nvPr/>
        </p:nvSpPr>
        <p:spPr>
          <a:xfrm>
            <a:off x="1221922" y="5275279"/>
            <a:ext cx="148317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1% Gyenge megvilágítás</a:t>
            </a:r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5C074550-4A60-4DD0-BD7B-A88B96CC285F}"/>
              </a:ext>
            </a:extLst>
          </p:cNvPr>
          <p:cNvSpPr txBox="1"/>
          <p:nvPr/>
        </p:nvSpPr>
        <p:spPr>
          <a:xfrm>
            <a:off x="3016685" y="5008579"/>
            <a:ext cx="16800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25% nedves/csúszós felület</a:t>
            </a:r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16EB10DE-7FCF-4F1B-A4FB-2B4F3537BD29}"/>
              </a:ext>
            </a:extLst>
          </p:cNvPr>
          <p:cNvSpPr txBox="1"/>
          <p:nvPr/>
        </p:nvSpPr>
        <p:spPr>
          <a:xfrm>
            <a:off x="3029385" y="5275279"/>
            <a:ext cx="16800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2% lépcsők</a:t>
            </a: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1A57195E-91F4-4B0D-AC31-8D20C9060605}"/>
              </a:ext>
            </a:extLst>
          </p:cNvPr>
          <p:cNvSpPr txBox="1"/>
          <p:nvPr/>
        </p:nvSpPr>
        <p:spPr>
          <a:xfrm>
            <a:off x="4921685" y="5008579"/>
            <a:ext cx="16800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54% Emberi tényező</a:t>
            </a:r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42A9C757-7163-4004-9495-D703FDEA5C69}"/>
              </a:ext>
            </a:extLst>
          </p:cNvPr>
          <p:cNvSpPr txBox="1"/>
          <p:nvPr/>
        </p:nvSpPr>
        <p:spPr>
          <a:xfrm>
            <a:off x="4921685" y="5275278"/>
            <a:ext cx="16800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2% Létrák</a:t>
            </a:r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ED76D71C-D996-4BDE-A47C-BF3921FB8F6A}"/>
              </a:ext>
            </a:extLst>
          </p:cNvPr>
          <p:cNvSpPr txBox="1"/>
          <p:nvPr/>
        </p:nvSpPr>
        <p:spPr>
          <a:xfrm>
            <a:off x="3340535" y="4475704"/>
            <a:ext cx="3162300" cy="400110"/>
          </a:xfrm>
          <a:prstGeom prst="rect">
            <a:avLst/>
          </a:prstGeom>
          <a:solidFill>
            <a:srgbClr val="00499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Emberi tényező</a:t>
            </a:r>
          </a:p>
        </p:txBody>
      </p:sp>
    </p:spTree>
    <p:extLst>
      <p:ext uri="{BB962C8B-B14F-4D97-AF65-F5344CB8AC3E}">
        <p14:creationId xmlns:p14="http://schemas.microsoft.com/office/powerpoint/2010/main" val="1109054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08BC803E-13F3-4DAB-B17C-BEB007616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8DDE571-E57F-4AB5-83C7-30EB5DDCC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91996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D6C77E0-FA57-4F64-BEB3-428B2EDA5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035" y="603622"/>
            <a:ext cx="4282380" cy="1322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hu-HU" sz="4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KÖZLEKEDÉS LÉPCSŐN</a:t>
            </a:r>
            <a:endParaRPr lang="en-US" sz="44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A16842CC-D221-4FA2-96EE-AE3BE03C5570}"/>
              </a:ext>
            </a:extLst>
          </p:cNvPr>
          <p:cNvSpPr/>
          <p:nvPr/>
        </p:nvSpPr>
        <p:spPr>
          <a:xfrm>
            <a:off x="1137034" y="2207977"/>
            <a:ext cx="3968365" cy="4046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hu-H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Egyetemi környezetben számos alkalommal kell lépcsőt használni. Annak ellenére, hogy esetleg kevésbé gondoljuk veszélyesnek a lépcsőzést, sajnos könnyen szerezhetünk kellemetlen vagy akár súlyos sérüléseket is.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hu-H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lépcsőzés négy biztonsági aranyszabálya azonban segítséget nyújt a sérülések elkerülésére: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Csak egy lépcsőt lépjünk egyszerre.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Mindig fogjuk egy kezünkkel a korlátot, így megvalósul a "három pontos támaszték" elve, amely jó eséllyel elegendő stabilitást nyújt.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másik kezünket lehetőleg hagyjuk szabadon, hogy adott helyzetben tompítani tudjuk az esés energiáját.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 szállítsunk kézben nehéz vagy nagy méretű tárgyakat, amelyek mozgatása növeli a baleseti kockázatot. Amennyiben ilyen terhet kell mozgatni kérjünk segítséget! </a:t>
            </a:r>
          </a:p>
        </p:txBody>
      </p:sp>
      <p:pic>
        <p:nvPicPr>
          <p:cNvPr id="4" name="Kép 3" descr="A képen padló, beltéri, asztal, fal látható&#10;&#10;A leírás nagyon megbízható">
            <a:extLst>
              <a:ext uri="{FF2B5EF4-FFF2-40B4-BE49-F238E27FC236}">
                <a16:creationId xmlns:a16="http://schemas.microsoft.com/office/drawing/2014/main" id="{229D8A18-6F80-4408-9422-7F66F11CD9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5" r="-2" b="33545"/>
          <a:stretch/>
        </p:blipFill>
        <p:spPr>
          <a:xfrm>
            <a:off x="5702185" y="1"/>
            <a:ext cx="6489823" cy="3429002"/>
          </a:xfrm>
          <a:custGeom>
            <a:avLst/>
            <a:gdLst/>
            <a:ahLst/>
            <a:cxnLst/>
            <a:rect l="l" t="t" r="r" b="b"/>
            <a:pathLst>
              <a:path w="6489823" h="3421047">
                <a:moveTo>
                  <a:pt x="383239" y="0"/>
                </a:moveTo>
                <a:lnTo>
                  <a:pt x="6489823" y="0"/>
                </a:lnTo>
                <a:lnTo>
                  <a:pt x="6489823" y="3421047"/>
                </a:lnTo>
                <a:lnTo>
                  <a:pt x="0" y="3421047"/>
                </a:lnTo>
                <a:lnTo>
                  <a:pt x="10162" y="3368785"/>
                </a:lnTo>
                <a:cubicBezTo>
                  <a:pt x="15448" y="3346584"/>
                  <a:pt x="22094" y="3323293"/>
                  <a:pt x="30699" y="3298569"/>
                </a:cubicBezTo>
                <a:cubicBezTo>
                  <a:pt x="41150" y="3275988"/>
                  <a:pt x="42443" y="3246652"/>
                  <a:pt x="33589" y="3233050"/>
                </a:cubicBezTo>
                <a:cubicBezTo>
                  <a:pt x="32065" y="3230708"/>
                  <a:pt x="30291" y="3228932"/>
                  <a:pt x="28325" y="3227777"/>
                </a:cubicBezTo>
                <a:cubicBezTo>
                  <a:pt x="30678" y="3188484"/>
                  <a:pt x="72205" y="3103624"/>
                  <a:pt x="73382" y="3050568"/>
                </a:cubicBezTo>
                <a:cubicBezTo>
                  <a:pt x="69165" y="3022639"/>
                  <a:pt x="68605" y="2960322"/>
                  <a:pt x="84953" y="2920501"/>
                </a:cubicBezTo>
                <a:cubicBezTo>
                  <a:pt x="69327" y="2932298"/>
                  <a:pt x="121103" y="2664904"/>
                  <a:pt x="109217" y="2657859"/>
                </a:cubicBezTo>
                <a:cubicBezTo>
                  <a:pt x="110075" y="2597031"/>
                  <a:pt x="138136" y="2522558"/>
                  <a:pt x="139777" y="2464312"/>
                </a:cubicBezTo>
                <a:cubicBezTo>
                  <a:pt x="141801" y="2450201"/>
                  <a:pt x="199861" y="2246813"/>
                  <a:pt x="198683" y="2236608"/>
                </a:cubicBezTo>
                <a:lnTo>
                  <a:pt x="283684" y="1924542"/>
                </a:lnTo>
                <a:cubicBezTo>
                  <a:pt x="313071" y="1811100"/>
                  <a:pt x="307196" y="1868801"/>
                  <a:pt x="336583" y="1755359"/>
                </a:cubicBezTo>
                <a:cubicBezTo>
                  <a:pt x="383246" y="1573239"/>
                  <a:pt x="363875" y="1577802"/>
                  <a:pt x="409119" y="1401207"/>
                </a:cubicBezTo>
                <a:cubicBezTo>
                  <a:pt x="428998" y="1329345"/>
                  <a:pt x="403240" y="1279669"/>
                  <a:pt x="421957" y="1175450"/>
                </a:cubicBezTo>
                <a:cubicBezTo>
                  <a:pt x="442602" y="1107577"/>
                  <a:pt x="340683" y="794854"/>
                  <a:pt x="369233" y="688836"/>
                </a:cubicBezTo>
                <a:cubicBezTo>
                  <a:pt x="378440" y="610640"/>
                  <a:pt x="331945" y="587322"/>
                  <a:pt x="346155" y="513896"/>
                </a:cubicBezTo>
                <a:cubicBezTo>
                  <a:pt x="351974" y="496939"/>
                  <a:pt x="362179" y="406394"/>
                  <a:pt x="344911" y="393010"/>
                </a:cubicBezTo>
                <a:cubicBezTo>
                  <a:pt x="389436" y="301493"/>
                  <a:pt x="356186" y="264408"/>
                  <a:pt x="369960" y="232042"/>
                </a:cubicBezTo>
                <a:cubicBezTo>
                  <a:pt x="394611" y="153791"/>
                  <a:pt x="372056" y="165633"/>
                  <a:pt x="392742" y="72037"/>
                </a:cubicBezTo>
                <a:cubicBezTo>
                  <a:pt x="398537" y="53819"/>
                  <a:pt x="397997" y="38693"/>
                  <a:pt x="394525" y="25405"/>
                </a:cubicBezTo>
                <a:close/>
              </a:path>
            </a:pathLst>
          </a:custGeom>
        </p:spPr>
      </p:pic>
      <p:pic>
        <p:nvPicPr>
          <p:cNvPr id="8194" name="Picture 2" descr="5,479 Walking Down Stairs Stock Photos, Pictures &amp;amp; Royalty-Free Images -  iStock">
            <a:extLst>
              <a:ext uri="{FF2B5EF4-FFF2-40B4-BE49-F238E27FC236}">
                <a16:creationId xmlns:a16="http://schemas.microsoft.com/office/drawing/2014/main" id="{0AF87441-E7A5-458A-998B-C2334CA91C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4147"/>
          <a:stretch/>
        </p:blipFill>
        <p:spPr bwMode="auto">
          <a:xfrm>
            <a:off x="5419420" y="3429000"/>
            <a:ext cx="6772580" cy="3429000"/>
          </a:xfrm>
          <a:custGeom>
            <a:avLst/>
            <a:gdLst/>
            <a:ahLst/>
            <a:cxnLst/>
            <a:rect l="l" t="t" r="r" b="b"/>
            <a:pathLst>
              <a:path w="6772580" h="3429000">
                <a:moveTo>
                  <a:pt x="271594" y="0"/>
                </a:moveTo>
                <a:lnTo>
                  <a:pt x="6772580" y="0"/>
                </a:lnTo>
                <a:lnTo>
                  <a:pt x="6772580" y="3429000"/>
                </a:lnTo>
                <a:lnTo>
                  <a:pt x="8976" y="3429000"/>
                </a:lnTo>
                <a:lnTo>
                  <a:pt x="7894" y="3419403"/>
                </a:lnTo>
                <a:cubicBezTo>
                  <a:pt x="2772" y="3402540"/>
                  <a:pt x="-7409" y="3393117"/>
                  <a:pt x="8790" y="3369074"/>
                </a:cubicBezTo>
                <a:cubicBezTo>
                  <a:pt x="18674" y="3308209"/>
                  <a:pt x="52540" y="3147708"/>
                  <a:pt x="69466" y="3074368"/>
                </a:cubicBezTo>
                <a:cubicBezTo>
                  <a:pt x="86170" y="2985158"/>
                  <a:pt x="141939" y="2988106"/>
                  <a:pt x="138108" y="2937087"/>
                </a:cubicBezTo>
                <a:lnTo>
                  <a:pt x="159153" y="2788751"/>
                </a:lnTo>
                <a:cubicBezTo>
                  <a:pt x="164508" y="2771521"/>
                  <a:pt x="169861" y="2754291"/>
                  <a:pt x="175215" y="2737061"/>
                </a:cubicBezTo>
                <a:lnTo>
                  <a:pt x="178713" y="2662493"/>
                </a:lnTo>
                <a:cubicBezTo>
                  <a:pt x="182744" y="2662176"/>
                  <a:pt x="175495" y="2610710"/>
                  <a:pt x="177952" y="2608178"/>
                </a:cubicBezTo>
                <a:lnTo>
                  <a:pt x="200637" y="2557490"/>
                </a:lnTo>
                <a:lnTo>
                  <a:pt x="210272" y="2500823"/>
                </a:lnTo>
                <a:cubicBezTo>
                  <a:pt x="210821" y="2477149"/>
                  <a:pt x="233533" y="2498323"/>
                  <a:pt x="235189" y="2456370"/>
                </a:cubicBezTo>
                <a:cubicBezTo>
                  <a:pt x="241238" y="2390087"/>
                  <a:pt x="270663" y="2342381"/>
                  <a:pt x="270108" y="2307778"/>
                </a:cubicBezTo>
                <a:cubicBezTo>
                  <a:pt x="279775" y="2252634"/>
                  <a:pt x="274008" y="2281735"/>
                  <a:pt x="270232" y="2227103"/>
                </a:cubicBezTo>
                <a:cubicBezTo>
                  <a:pt x="277898" y="2187203"/>
                  <a:pt x="273018" y="2179895"/>
                  <a:pt x="278972" y="2138456"/>
                </a:cubicBezTo>
                <a:cubicBezTo>
                  <a:pt x="286874" y="2113373"/>
                  <a:pt x="293454" y="2098825"/>
                  <a:pt x="284204" y="2092747"/>
                </a:cubicBezTo>
                <a:cubicBezTo>
                  <a:pt x="285267" y="2080110"/>
                  <a:pt x="308510" y="2021121"/>
                  <a:pt x="306856" y="2003128"/>
                </a:cubicBezTo>
                <a:lnTo>
                  <a:pt x="296216" y="1944367"/>
                </a:lnTo>
                <a:lnTo>
                  <a:pt x="316030" y="1836128"/>
                </a:lnTo>
                <a:cubicBezTo>
                  <a:pt x="300726" y="1810623"/>
                  <a:pt x="342411" y="1768654"/>
                  <a:pt x="329496" y="1735241"/>
                </a:cubicBezTo>
                <a:cubicBezTo>
                  <a:pt x="331336" y="1711720"/>
                  <a:pt x="339485" y="1722162"/>
                  <a:pt x="343347" y="1679383"/>
                </a:cubicBezTo>
                <a:cubicBezTo>
                  <a:pt x="349669" y="1616089"/>
                  <a:pt x="356013" y="1614119"/>
                  <a:pt x="360800" y="1554542"/>
                </a:cubicBezTo>
                <a:cubicBezTo>
                  <a:pt x="361799" y="1491472"/>
                  <a:pt x="380405" y="1496141"/>
                  <a:pt x="377978" y="1470595"/>
                </a:cubicBezTo>
                <a:cubicBezTo>
                  <a:pt x="371480" y="1445071"/>
                  <a:pt x="407310" y="1366942"/>
                  <a:pt x="396801" y="1354553"/>
                </a:cubicBezTo>
                <a:cubicBezTo>
                  <a:pt x="387984" y="1324635"/>
                  <a:pt x="389939" y="1306198"/>
                  <a:pt x="378799" y="1292983"/>
                </a:cubicBezTo>
                <a:cubicBezTo>
                  <a:pt x="368230" y="1254082"/>
                  <a:pt x="380918" y="1242866"/>
                  <a:pt x="362697" y="1241293"/>
                </a:cubicBezTo>
                <a:lnTo>
                  <a:pt x="339388" y="1147085"/>
                </a:lnTo>
                <a:cubicBezTo>
                  <a:pt x="350485" y="1118433"/>
                  <a:pt x="353159" y="1072754"/>
                  <a:pt x="339952" y="1071934"/>
                </a:cubicBezTo>
                <a:cubicBezTo>
                  <a:pt x="327895" y="1004911"/>
                  <a:pt x="358371" y="924985"/>
                  <a:pt x="347188" y="889800"/>
                </a:cubicBezTo>
                <a:cubicBezTo>
                  <a:pt x="334220" y="804597"/>
                  <a:pt x="342717" y="786582"/>
                  <a:pt x="338803" y="749936"/>
                </a:cubicBezTo>
                <a:cubicBezTo>
                  <a:pt x="334890" y="713292"/>
                  <a:pt x="337271" y="707557"/>
                  <a:pt x="323706" y="669931"/>
                </a:cubicBezTo>
                <a:lnTo>
                  <a:pt x="313326" y="559992"/>
                </a:lnTo>
                <a:cubicBezTo>
                  <a:pt x="314747" y="543769"/>
                  <a:pt x="268004" y="450294"/>
                  <a:pt x="272650" y="451529"/>
                </a:cubicBezTo>
                <a:lnTo>
                  <a:pt x="256593" y="392499"/>
                </a:lnTo>
                <a:cubicBezTo>
                  <a:pt x="276778" y="343341"/>
                  <a:pt x="246535" y="361906"/>
                  <a:pt x="249583" y="321981"/>
                </a:cubicBezTo>
                <a:cubicBezTo>
                  <a:pt x="256450" y="297359"/>
                  <a:pt x="256557" y="284789"/>
                  <a:pt x="245172" y="280016"/>
                </a:cubicBezTo>
                <a:cubicBezTo>
                  <a:pt x="279102" y="164139"/>
                  <a:pt x="241674" y="235649"/>
                  <a:pt x="249784" y="152538"/>
                </a:cubicBezTo>
                <a:cubicBezTo>
                  <a:pt x="254846" y="115053"/>
                  <a:pt x="258144" y="77317"/>
                  <a:pt x="264479" y="365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734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FDE9C57-8F0A-47F1-AAE8-3466072E3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560" y="856180"/>
            <a:ext cx="5279408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hu-HU" sz="3700" b="1" dirty="0">
                <a:latin typeface="+mj-lt"/>
                <a:ea typeface="+mj-ea"/>
                <a:cs typeface="+mj-cs"/>
              </a:rPr>
              <a:t>ELZÁRT VAGY EGYÉB KOCKÁZATÚ TERÜLETEK</a:t>
            </a:r>
            <a:endParaRPr lang="en-US" sz="3700" b="1" dirty="0"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AD07AA94-C98C-48FA-A2E9-80921D29E24C}"/>
              </a:ext>
            </a:extLst>
          </p:cNvPr>
          <p:cNvSpPr/>
          <p:nvPr/>
        </p:nvSpPr>
        <p:spPr>
          <a:xfrm>
            <a:off x="590719" y="2330505"/>
            <a:ext cx="5278066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A kijelölt munkaterületek speciális veszélyeket tartogathatnak, ezért csak a kivitelezésben részt vevők és az egyetem érintett munkatársai léphetnek be.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A takarítás során lehetnek csúszós felületek, amelyeket lehetőség szerint kerüljünk el. Amennyiben ez nem megoldható, fokozott óvatossággal haladjunk át.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www.img.casual.hu/shops/1866/images/item/vigyazz-munkaterulet-a5-tabla-118416.jpg">
            <a:extLst>
              <a:ext uri="{FF2B5EF4-FFF2-40B4-BE49-F238E27FC236}">
                <a16:creationId xmlns:a16="http://schemas.microsoft.com/office/drawing/2014/main" id="{5994E1BB-2B16-4E79-8000-C6D3B1FB7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45066" y="581892"/>
            <a:ext cx="3474146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ordozható figyelmeztető tábla magyar/angol - VIGYÁZAT! CSÚSZÁSVESZÉLY -  Manutan.hu">
            <a:extLst>
              <a:ext uri="{FF2B5EF4-FFF2-40B4-BE49-F238E27FC236}">
                <a16:creationId xmlns:a16="http://schemas.microsoft.com/office/drawing/2014/main" id="{F36F5C57-F6F1-473E-A728-06A02F56F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1829" y="3707894"/>
            <a:ext cx="2518756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261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99AA6B23-85DB-D594-6571-E0F506A44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138036"/>
            <a:ext cx="3893126" cy="14024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TEENDŐK BALESET ESETÉN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églalap 10">
            <a:extLst>
              <a:ext uri="{FF2B5EF4-FFF2-40B4-BE49-F238E27FC236}">
                <a16:creationId xmlns:a16="http://schemas.microsoft.com/office/drawing/2014/main" id="{F072EE00-6773-DFD8-E833-C1B1D7D931A6}"/>
              </a:ext>
            </a:extLst>
          </p:cNvPr>
          <p:cNvSpPr/>
          <p:nvPr/>
        </p:nvSpPr>
        <p:spPr>
          <a:xfrm>
            <a:off x="762000" y="2244437"/>
            <a:ext cx="4089917" cy="4305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/>
              <a:t>Minden ingatlanban található kijelölt elsősegélynyújtó hely és képzett személyzet, tájékozódjunk az ingatlanon belül a rendelkezésünkre álló lehetőségekről. </a:t>
            </a: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/>
              <a:t>Amennyiben baleset történik, szükség esetén azonnal hívjunk mentőt! Pl. Fejsérülés, áramütés, erős vérzés stb. </a:t>
            </a: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/>
              <a:t>Gondoskodjunk a baleset helyszínének biztosításáról, igyekezzünk megszüntetni a fennálló kockázatokat. </a:t>
            </a: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/>
              <a:t>Gondoskodjunk a sérült ellátásáról. Amennyiben felkészültnek érezzük magunkat, természetesen </a:t>
            </a:r>
            <a:r>
              <a:rPr lang="hu-HU" sz="1400" dirty="0" err="1"/>
              <a:t>bevonódhatunk</a:t>
            </a:r>
            <a:r>
              <a:rPr lang="hu-HU" sz="1400" dirty="0"/>
              <a:t> az elsősegélynyújtás folyamatába, azonban mindenképpen értesítsük az épületfelelősöket (gondnokság vagy műszaki személyzet).</a:t>
            </a: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/>
              <a:t>Amikor a vészhelyzet elhárult és a sérültről gondoskodtunk, értesítsük az érintett tanulmányi osztályt/dékáni hivatalt is az esetről. </a:t>
            </a:r>
          </a:p>
        </p:txBody>
      </p:sp>
      <p:pic>
        <p:nvPicPr>
          <p:cNvPr id="9" name="Picture 2" descr="Elsősegélynyújtás">
            <a:extLst>
              <a:ext uri="{FF2B5EF4-FFF2-40B4-BE49-F238E27FC236}">
                <a16:creationId xmlns:a16="http://schemas.microsoft.com/office/drawing/2014/main" id="{DDF364EB-21FC-DA20-DC5D-251C06DA9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5"/>
          <a:stretch/>
        </p:blipFill>
        <p:spPr bwMode="auto">
          <a:xfrm>
            <a:off x="5344391" y="10"/>
            <a:ext cx="6847609" cy="448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Műanyag elsősegélynyújtó táska fali tartóval, 33.8 x 44.3 x 14,7 cm, IRODA felszereléssel">
            <a:extLst>
              <a:ext uri="{FF2B5EF4-FFF2-40B4-BE49-F238E27FC236}">
                <a16:creationId xmlns:a16="http://schemas.microsoft.com/office/drawing/2014/main" id="{2D50DCD7-1914-E4B0-87F2-4AF9A52D9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2" r="-1" b="27132"/>
          <a:stretch/>
        </p:blipFill>
        <p:spPr bwMode="auto">
          <a:xfrm>
            <a:off x="5344392" y="4488874"/>
            <a:ext cx="3424845" cy="236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lsősegélyhely munkavédelmi tábla">
            <a:extLst>
              <a:ext uri="{FF2B5EF4-FFF2-40B4-BE49-F238E27FC236}">
                <a16:creationId xmlns:a16="http://schemas.microsoft.com/office/drawing/2014/main" id="{F9B94E18-7730-2802-49D4-344A9A45AB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" r="-1" b="9863"/>
          <a:stretch/>
        </p:blipFill>
        <p:spPr bwMode="auto">
          <a:xfrm>
            <a:off x="8767155" y="4488873"/>
            <a:ext cx="3424845" cy="236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462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032B1E8-BC40-4380-97A6-14C0320AE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2BEABD9-E1ED-49C7-8734-5494C88E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40BD784E-2F7C-41CE-B587-9E057C9BC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48" y="5010912"/>
            <a:ext cx="2889504" cy="1344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hu-HU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SZABÁLYZATOK</a:t>
            </a:r>
            <a:endParaRPr lang="en-US" sz="3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69A56656-A799-484D-B486-5CC7AA1C4F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56" b="5099"/>
          <a:stretch/>
        </p:blipFill>
        <p:spPr>
          <a:xfrm>
            <a:off x="321564" y="904568"/>
            <a:ext cx="5706247" cy="2668757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7341211-05E5-4FDD-98B1-F551CD0EA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9512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 2">
            <a:extLst>
              <a:ext uri="{FF2B5EF4-FFF2-40B4-BE49-F238E27FC236}">
                <a16:creationId xmlns:a16="http://schemas.microsoft.com/office/drawing/2014/main" id="{7B45B3EE-04B6-4252-8FBB-F7CAB1310AF1}"/>
              </a:ext>
            </a:extLst>
          </p:cNvPr>
          <p:cNvSpPr/>
          <p:nvPr/>
        </p:nvSpPr>
        <p:spPr>
          <a:xfrm>
            <a:off x="4379976" y="5010912"/>
            <a:ext cx="6976872" cy="1344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1700" dirty="0">
                <a:solidFill>
                  <a:schemeClr val="bg1"/>
                </a:solidFill>
              </a:rPr>
              <a:t>A munka- és tűzvédelemmel kapcsolatos aktuális részletszabályokról az Egyetem honlapján, az „EGYETEMÜNK” menüpont alatti „Szabályzatok” alpont alatt letölthető szabályzatok szerint javasolt tájékozódni: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chemeClr val="bg1"/>
                </a:solidFill>
              </a:rPr>
              <a:t>KRE SZMSZ II. Foglalkoztatási Követelményrendszer II.3. Munkavédelmi Szabályzat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chemeClr val="bg1"/>
                </a:solidFill>
              </a:rPr>
              <a:t>KRE SZMSZ II. Foglalkoztatási Követelményrendszerban II.4. Tűzvédelmi Szabályzat</a:t>
            </a:r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EB407D9E-378D-4F92-AD75-705EE94A8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6322">
            <a:off x="8840554" y="1196798"/>
            <a:ext cx="2380076" cy="3373972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ABF196C3-8EAC-44AE-A203-F73E2333B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89828">
            <a:off x="6349376" y="922299"/>
            <a:ext cx="2617644" cy="33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3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13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7" name="Rectangle 13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32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F52878-8B93-496A-A000-3D4C1E8149E3}"/>
              </a:ext>
            </a:extLst>
          </p:cNvPr>
          <p:cNvSpPr txBox="1">
            <a:spLocks/>
          </p:cNvSpPr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KÖSZÖNJÜK A FIGYELMET, BIZTONSÁGOS </a:t>
            </a:r>
            <a:r>
              <a:rPr lang="hu-HU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EGYETEMI IDŐTÖLTÉST KÍVÁNUNK!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44" name="Picture 4" descr="Gambar">
            <a:extLst>
              <a:ext uri="{FF2B5EF4-FFF2-40B4-BE49-F238E27FC236}">
                <a16:creationId xmlns:a16="http://schemas.microsoft.com/office/drawing/2014/main" id="{9F2C0F82-4AFE-4DC7-ACFD-F7240B96F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351713"/>
            <a:ext cx="7188199" cy="415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301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7444738D-2205-43E8-9CC3-92D71A5C7FF1}"/>
              </a:ext>
            </a:extLst>
          </p:cNvPr>
          <p:cNvSpPr txBox="1">
            <a:spLocks/>
          </p:cNvSpPr>
          <p:nvPr/>
        </p:nvSpPr>
        <p:spPr>
          <a:xfrm>
            <a:off x="888630" y="4563895"/>
            <a:ext cx="5109005" cy="1777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BEVEZETŐ</a:t>
            </a:r>
          </a:p>
        </p:txBody>
      </p:sp>
      <p:pic>
        <p:nvPicPr>
          <p:cNvPr id="6" name="Picture 2" descr="The Mystery Behind the Evacuation Plan Next to the Exit Door | Totalika">
            <a:extLst>
              <a:ext uri="{FF2B5EF4-FFF2-40B4-BE49-F238E27FC236}">
                <a16:creationId xmlns:a16="http://schemas.microsoft.com/office/drawing/2014/main" id="{034CCB11-D130-42A1-8D78-48D6ABC5C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1" r="10844" b="-2"/>
          <a:stretch/>
        </p:blipFill>
        <p:spPr bwMode="auto"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ire Safety Training in Birmingham - Who Needs It? | Fire Training Blog">
            <a:extLst>
              <a:ext uri="{FF2B5EF4-FFF2-40B4-BE49-F238E27FC236}">
                <a16:creationId xmlns:a16="http://schemas.microsoft.com/office/drawing/2014/main" id="{F0F93702-3633-4BB9-BE8E-30399779A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r="8886"/>
          <a:stretch/>
        </p:blipFill>
        <p:spPr bwMode="auto"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276A83CD-86EB-4385-A789-BBCE53011710}"/>
              </a:ext>
            </a:extLst>
          </p:cNvPr>
          <p:cNvSpPr txBox="1"/>
          <p:nvPr/>
        </p:nvSpPr>
        <p:spPr>
          <a:xfrm>
            <a:off x="6191776" y="4306834"/>
            <a:ext cx="5208544" cy="2280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hu-HU" sz="1400" dirty="0">
                <a:effectLst/>
              </a:rPr>
              <a:t>Kedves Hallgató! </a:t>
            </a:r>
          </a:p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hu-HU" sz="1400" dirty="0">
                <a:effectLst/>
              </a:rPr>
              <a:t>A Károli Gáspár Református Egyetem számára elsődleges szempont az oktatás során a biztonság. Sokan sokféleképpen érintettek vagyunk munkavállalóként, hallgatóként, látogatóként a tűzvédelem megfelelő szinten tartásáért és a fejlesztéséért. </a:t>
            </a:r>
          </a:p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hu-HU" sz="1400" dirty="0">
                <a:effectLst/>
              </a:rPr>
              <a:t>Az esetleges vészhelyzetekben kulcskérdés, hogy a szükséges alapvető tudással rendelkezzünk a kialakult szituáció hatékony kezelése érdekében. </a:t>
            </a:r>
          </a:p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hu-HU" sz="1400" dirty="0">
                <a:effectLst/>
              </a:rPr>
              <a:t>Ezért összeállítottunk egy biztonsági és tűzvédelmi ismereteket tartalmazó tananyagot, amelyet kérjük az alábbiakban olvasson el!</a:t>
            </a:r>
          </a:p>
        </p:txBody>
      </p:sp>
    </p:spTree>
    <p:extLst>
      <p:ext uri="{BB962C8B-B14F-4D97-AF65-F5344CB8AC3E}">
        <p14:creationId xmlns:p14="http://schemas.microsoft.com/office/powerpoint/2010/main" val="2612492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6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8C78C96-2C07-4033-9797-62C20DB6063B}"/>
              </a:ext>
            </a:extLst>
          </p:cNvPr>
          <p:cNvSpPr txBox="1">
            <a:spLocks/>
          </p:cNvSpPr>
          <p:nvPr/>
        </p:nvSpPr>
        <p:spPr>
          <a:xfrm>
            <a:off x="649270" y="4615840"/>
            <a:ext cx="3885141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3000">
                <a:solidFill>
                  <a:schemeClr val="bg1"/>
                </a:solidFill>
              </a:rPr>
              <a:t>TÁJÉKOZÓDÁS, AZ INGATLAN MEGISMERÉSE</a:t>
            </a:r>
          </a:p>
        </p:txBody>
      </p:sp>
      <p:pic>
        <p:nvPicPr>
          <p:cNvPr id="22" name="Picture 6" descr="http://stflorian.hu/wp-content/uploads/2016/02/1.tipus_.jpg">
            <a:extLst>
              <a:ext uri="{FF2B5EF4-FFF2-40B4-BE49-F238E27FC236}">
                <a16:creationId xmlns:a16="http://schemas.microsoft.com/office/drawing/2014/main" id="{3B5FA1E1-FD9D-4F2D-B77B-71C73546D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3308" y="870761"/>
            <a:ext cx="5559480" cy="271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96982A2-6307-4B28-986B-CFB70B976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327" y="357013"/>
            <a:ext cx="5355772" cy="3749040"/>
          </a:xfrm>
          <a:prstGeom prst="rect">
            <a:avLst/>
          </a:prstGeom>
        </p:spPr>
      </p:pic>
      <p:cxnSp>
        <p:nvCxnSpPr>
          <p:cNvPr id="39" name="Straight Connector 28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775773FD-6ABE-42E8-A69E-F47C36A66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336" y="4615840"/>
            <a:ext cx="6609921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hu-HU" sz="1700" dirty="0">
                <a:solidFill>
                  <a:schemeClr val="bg1"/>
                </a:solidFill>
              </a:rPr>
              <a:t>Bármely ingatlanban is járunk az első és legfontosabb, hogy tájékozódjunk az épület tűzvédelmi sajátosságairól. A menekülési útvonalakon kifüggesztett „Menekülési Terv” ad támpontot ebben.</a:t>
            </a:r>
          </a:p>
          <a:p>
            <a:pPr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hu-HU" sz="1700" dirty="0">
                <a:solidFill>
                  <a:schemeClr val="bg1"/>
                </a:solidFill>
              </a:rPr>
              <a:t>Tanulmányozzuk át az épület adottságait, illetve ismerjük meg a vész esetén szükséges teendőket, menekülési útvonalakat! </a:t>
            </a:r>
          </a:p>
        </p:txBody>
      </p:sp>
    </p:spTree>
    <p:extLst>
      <p:ext uri="{BB962C8B-B14F-4D97-AF65-F5344CB8AC3E}">
        <p14:creationId xmlns:p14="http://schemas.microsoft.com/office/powerpoint/2010/main" val="2474112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522810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7DF50F6-C121-42CE-A29A-F46FE79DDED7}"/>
              </a:ext>
            </a:extLst>
          </p:cNvPr>
          <p:cNvSpPr txBox="1">
            <a:spLocks/>
          </p:cNvSpPr>
          <p:nvPr/>
        </p:nvSpPr>
        <p:spPr>
          <a:xfrm>
            <a:off x="7742831" y="681037"/>
            <a:ext cx="3738779" cy="178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</a:rPr>
              <a:t>TÁJÉKOZÓDÁS, AZ INGATLAN MEGISMERÉSE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A5F9EB2-BFFC-4174-836C-841358CA1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831" y="2360645"/>
            <a:ext cx="3738780" cy="38163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95287" indent="-228600"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r>
              <a:rPr lang="hu-HU" sz="1300" dirty="0"/>
              <a:t>Tájékozódjunk a vészkijáratokat illetően!</a:t>
            </a:r>
          </a:p>
          <a:p>
            <a:pPr marL="166687" indent="-228600"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endParaRPr lang="hu-HU" sz="1300" dirty="0"/>
          </a:p>
          <a:p>
            <a:pPr marL="395287" indent="-228600"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r>
              <a:rPr lang="hu-HU" sz="1300" dirty="0"/>
              <a:t>A liftek tűz esetén nem használhatók, ezért többszintes épületek esetében, keressük meg a menekülés céljára használható lépcsőházakat is! </a:t>
            </a:r>
          </a:p>
          <a:p>
            <a:pPr marL="166687" indent="-228600"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endParaRPr lang="hu-HU" sz="1300" dirty="0"/>
          </a:p>
          <a:p>
            <a:pPr marL="395287" indent="-228600"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r>
              <a:rPr lang="hu-HU" sz="1300" dirty="0"/>
              <a:t>Sajátítsuk el a tűzoltó készülék használatát!</a:t>
            </a:r>
          </a:p>
          <a:p>
            <a:pPr marL="395287" indent="-228600"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endParaRPr lang="hu-HU" sz="1300" dirty="0"/>
          </a:p>
          <a:p>
            <a:pPr marL="395287" indent="-228600"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r>
              <a:rPr lang="hu-HU" sz="1300" dirty="0"/>
              <a:t>Tűzriadó gyakorlaton az épületben tartózkodóknak kötelességük részt venni! A tűzmegelőzés fontos része, hogy gyakoroljuk az épületek szervezett, gyors elhagyását. Kérünk mindenkit, kellő komolysággal kezelje a gyakorlatokon való részvételt.</a:t>
            </a:r>
          </a:p>
          <a:p>
            <a:pPr marL="166687" indent="-228600"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endParaRPr lang="hu-HU" sz="1300" dirty="0"/>
          </a:p>
          <a:p>
            <a:pPr marL="395287" indent="-228600"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r>
              <a:rPr lang="hu-HU" sz="1300" dirty="0"/>
              <a:t>Tűz esetén, ha el kell hagynunk az épületet, valamilyen ronggyal, esetleg ruhánkkal (lehetőség szerint nedvesítsük be) takarjuk el a </a:t>
            </a:r>
            <a:r>
              <a:rPr lang="hu-HU" sz="1300" dirty="0" err="1"/>
              <a:t>szánkat</a:t>
            </a:r>
            <a:r>
              <a:rPr lang="hu-HU" sz="1300" dirty="0"/>
              <a:t> és próbáljunk ezen keresztül lélegezni, így nagyobb eséllyel épségben (füstmérgezés kockázatát csökkentve) tudunk kimenekülni.</a:t>
            </a:r>
          </a:p>
          <a:p>
            <a:pPr marL="395287" indent="-22860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endParaRPr lang="hu-HU" sz="1100" dirty="0"/>
          </a:p>
        </p:txBody>
      </p:sp>
      <p:pic>
        <p:nvPicPr>
          <p:cNvPr id="4" name="Picture 4" descr="Átadták a felújított Károlyi–Csekonics-palotaegyüttest">
            <a:extLst>
              <a:ext uri="{FF2B5EF4-FFF2-40B4-BE49-F238E27FC236}">
                <a16:creationId xmlns:a16="http://schemas.microsoft.com/office/drawing/2014/main" id="{F1968E44-3833-4C93-AE24-4DE7A1160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4291" b="-1"/>
          <a:stretch/>
        </p:blipFill>
        <p:spPr bwMode="auto">
          <a:xfrm>
            <a:off x="479278" y="484633"/>
            <a:ext cx="6542215" cy="58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32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93775" y="478232"/>
            <a:ext cx="5809306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9387525-F602-4734-9C04-54697D16C86C}"/>
              </a:ext>
            </a:extLst>
          </p:cNvPr>
          <p:cNvSpPr txBox="1">
            <a:spLocks noChangeArrowheads="1"/>
          </p:cNvSpPr>
          <p:nvPr/>
        </p:nvSpPr>
        <p:spPr>
          <a:xfrm>
            <a:off x="947446" y="1053711"/>
            <a:ext cx="4933490" cy="1424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hu-HU" sz="4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6 KG-OS ABC PORRAL OLTÓ HASZNÁLATA</a:t>
            </a:r>
            <a:endParaRPr lang="en-US" sz="40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9782" y="2639023"/>
            <a:ext cx="4800600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>
            <a:extLst>
              <a:ext uri="{FF2B5EF4-FFF2-40B4-BE49-F238E27FC236}">
                <a16:creationId xmlns:a16="http://schemas.microsoft.com/office/drawing/2014/main" id="{FC20A5F8-3BB2-405E-9888-7F92D9965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447" y="2799889"/>
            <a:ext cx="4933490" cy="298754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65125" indent="-228600" algn="just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rgbClr val="FFFFFF"/>
                </a:solidFill>
              </a:rPr>
              <a:t>Rázzuk össze a készüléket, hogy a por felkeveredjen benne!</a:t>
            </a:r>
          </a:p>
          <a:p>
            <a:pPr marL="365125" indent="-228600" algn="just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rgbClr val="FFFFFF"/>
                </a:solidFill>
              </a:rPr>
              <a:t>Távolítsuk el a biztosító szeget!</a:t>
            </a:r>
          </a:p>
          <a:p>
            <a:pPr marL="365125" indent="-228600" algn="just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rgbClr val="FFFFFF"/>
                </a:solidFill>
              </a:rPr>
              <a:t>Lehajolva vagy guggolva közelítsük meg a tüzet, közben néhány kisebbet magunk elé lőve csökkenthetjük a testünket érő hőterhelést.</a:t>
            </a:r>
          </a:p>
          <a:p>
            <a:pPr marL="365125" indent="-228600" algn="just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rgbClr val="FFFFFF"/>
                </a:solidFill>
              </a:rPr>
              <a:t>Irányítsuk a sugárcsövet a tűzfészekre és szakaszosan kezdjük meg az oltást!</a:t>
            </a:r>
          </a:p>
          <a:p>
            <a:pPr marL="365125" indent="-228600" algn="just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rgbClr val="FFFFFF"/>
                </a:solidFill>
              </a:rPr>
              <a:t>Figyelem! Az eloltott tűz bármikor újra belobbanhat!</a:t>
            </a:r>
          </a:p>
          <a:p>
            <a:pPr marL="365125" indent="-22860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endParaRPr lang="hu-HU" sz="1700" dirty="0">
              <a:solidFill>
                <a:srgbClr val="FFFFFF"/>
              </a:solidFill>
            </a:endParaRPr>
          </a:p>
          <a:p>
            <a:pPr marL="365125" indent="-22860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endParaRPr lang="hu-HU" sz="1700" dirty="0">
              <a:solidFill>
                <a:srgbClr val="FFFFFF"/>
              </a:solidFill>
            </a:endParaRPr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B91163C9-2AA9-4255-A600-DA5840040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1" r="17973"/>
          <a:stretch/>
        </p:blipFill>
        <p:spPr bwMode="auto">
          <a:xfrm>
            <a:off x="8315461" y="347472"/>
            <a:ext cx="189588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3 Ways your Fire Extinguisher Could fail, and How to Prevent it -  Surveillant Fire Limited">
            <a:extLst>
              <a:ext uri="{FF2B5EF4-FFF2-40B4-BE49-F238E27FC236}">
                <a16:creationId xmlns:a16="http://schemas.microsoft.com/office/drawing/2014/main" id="{4A9BBB3D-7211-4796-81B4-FA3E2AEC9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73" y="3686461"/>
            <a:ext cx="4855464" cy="273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107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93775" y="478232"/>
            <a:ext cx="5809306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92B6BD0-137B-4744-A3E3-5F95F4FD0614}"/>
              </a:ext>
            </a:extLst>
          </p:cNvPr>
          <p:cNvSpPr txBox="1">
            <a:spLocks noChangeArrowheads="1"/>
          </p:cNvSpPr>
          <p:nvPr/>
        </p:nvSpPr>
        <p:spPr>
          <a:xfrm>
            <a:off x="947446" y="1053711"/>
            <a:ext cx="4933490" cy="1424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 </a:t>
            </a:r>
            <a:r>
              <a:rPr lang="hu-HU" sz="4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KG-OS SZÉN-DIOXIDDAL (CO2) OLTÓ HASZNÁLATA</a:t>
            </a:r>
            <a:endParaRPr lang="en-US" sz="40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9782" y="2639023"/>
            <a:ext cx="4800600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>
            <a:extLst>
              <a:ext uri="{FF2B5EF4-FFF2-40B4-BE49-F238E27FC236}">
                <a16:creationId xmlns:a16="http://schemas.microsoft.com/office/drawing/2014/main" id="{C8DC1E92-2E98-4B75-8F87-BFEDD1925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447" y="2799889"/>
            <a:ext cx="4933490" cy="2987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36525" indent="-22860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endParaRPr lang="hu-HU" sz="1700" b="1" dirty="0">
              <a:solidFill>
                <a:srgbClr val="FFFFFF"/>
              </a:solidFill>
            </a:endParaRPr>
          </a:p>
          <a:p>
            <a:pPr marL="365125" indent="-228600"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rgbClr val="FFFFFF"/>
                </a:solidFill>
              </a:rPr>
              <a:t>A szén-dioxid használatakor sokkal közelebb kell mennünk a tűzhöz, mivel nagyon gyorsan párolog.</a:t>
            </a:r>
          </a:p>
          <a:p>
            <a:pPr marL="365125" indent="-22860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endParaRPr lang="hu-HU" sz="1700" dirty="0">
              <a:solidFill>
                <a:srgbClr val="FFFFFF"/>
              </a:solidFill>
            </a:endParaRPr>
          </a:p>
          <a:p>
            <a:pPr marL="365125" indent="-228600"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rgbClr val="FFFFFF"/>
                </a:solidFill>
              </a:rPr>
              <a:t>Kizárólag a megfogás céljára kialakított szerkezeti részeket fogjuk meg. A készülékből kiáramló szén-dioxid hőmérséklete kb. -78 Celsius, ami súlyos fagyási sérüléseket okozhat.</a:t>
            </a:r>
          </a:p>
          <a:p>
            <a:pPr marL="365125" indent="-22860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endParaRPr lang="hu-HU" sz="1700" dirty="0">
              <a:solidFill>
                <a:srgbClr val="FFFFFF"/>
              </a:solidFill>
            </a:endParaRPr>
          </a:p>
          <a:p>
            <a:pPr marL="365125" indent="-228600"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rgbClr val="FFFFFF"/>
                </a:solidFill>
              </a:rPr>
              <a:t>Zárt légtérben kiszorítja az oxigént és veszélyeztetheti a légzést.</a:t>
            </a:r>
          </a:p>
          <a:p>
            <a:pPr marL="365125" indent="-22860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endParaRPr lang="hu-HU" sz="1700" dirty="0">
              <a:solidFill>
                <a:srgbClr val="FFFFFF"/>
              </a:solidFill>
            </a:endParaRPr>
          </a:p>
        </p:txBody>
      </p:sp>
      <p:pic>
        <p:nvPicPr>
          <p:cNvPr id="5122" name="Picture 2" descr="BAVARIA 5 kg-os Szén-dioxiddal, Gázzal oltó tűzoltó készülék">
            <a:extLst>
              <a:ext uri="{FF2B5EF4-FFF2-40B4-BE49-F238E27FC236}">
                <a16:creationId xmlns:a16="http://schemas.microsoft.com/office/drawing/2014/main" id="{B101AA54-07DB-494E-A8C5-0721C0987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7506" y="347472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xtinguishers – Torch Fire Protection">
            <a:extLst>
              <a:ext uri="{FF2B5EF4-FFF2-40B4-BE49-F238E27FC236}">
                <a16:creationId xmlns:a16="http://schemas.microsoft.com/office/drawing/2014/main" id="{89715B0D-FA1C-4018-8D9E-C6A4D8887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7926" y="3566160"/>
            <a:ext cx="407095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672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BCB3E0-CA2D-40B1-B2CD-15A9EDE2747E}"/>
              </a:ext>
            </a:extLst>
          </p:cNvPr>
          <p:cNvSpPr txBox="1">
            <a:spLocks noChangeArrowheads="1"/>
          </p:cNvSpPr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hu-HU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TŰZOLTÓ KÉSZÜLÉK HASZNÁLATI MÁTRIX</a:t>
            </a:r>
            <a:endParaRPr lang="en-US" sz="2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49">
            <a:extLst>
              <a:ext uri="{FF2B5EF4-FFF2-40B4-BE49-F238E27FC236}">
                <a16:creationId xmlns:a16="http://schemas.microsoft.com/office/drawing/2014/main" id="{659ED644-D21B-4C00-9C6F-4059C8F1D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98690" y="961812"/>
            <a:ext cx="5668018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631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112-es segélyhívó szám használata">
            <a:extLst>
              <a:ext uri="{FF2B5EF4-FFF2-40B4-BE49-F238E27FC236}">
                <a16:creationId xmlns:a16="http://schemas.microsoft.com/office/drawing/2014/main" id="{6475E67F-CD54-44FD-A458-43CCF9109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0" b="925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BCB3E0-CA2D-40B1-B2CD-15A9EDE2747E}"/>
              </a:ext>
            </a:extLst>
          </p:cNvPr>
          <p:cNvSpPr txBox="1">
            <a:spLocks noChangeArrowheads="1"/>
          </p:cNvSpPr>
          <p:nvPr/>
        </p:nvSpPr>
        <p:spPr>
          <a:xfrm>
            <a:off x="709448" y="1913950"/>
            <a:ext cx="4204137" cy="1342754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hu-HU" sz="3100" b="1" dirty="0">
                <a:latin typeface="+mj-lt"/>
                <a:ea typeface="+mj-ea"/>
                <a:cs typeface="+mj-cs"/>
              </a:rPr>
              <a:t>TEENDŐK VÉSZHELYZET ESETÉN</a:t>
            </a:r>
            <a:endParaRPr lang="en-US" sz="31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>
            <a:extLst>
              <a:ext uri="{FF2B5EF4-FFF2-40B4-BE49-F238E27FC236}">
                <a16:creationId xmlns:a16="http://schemas.microsoft.com/office/drawing/2014/main" id="{74FE02B5-CEFC-471F-9757-AC34A7A05750}"/>
              </a:ext>
            </a:extLst>
          </p:cNvPr>
          <p:cNvSpPr txBox="1"/>
          <p:nvPr/>
        </p:nvSpPr>
        <p:spPr>
          <a:xfrm>
            <a:off x="525516" y="3417573"/>
            <a:ext cx="4764941" cy="3001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42900" lvl="0" indent="-228600" algn="just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effectLst/>
              </a:rPr>
              <a:t>Alapvetően az épületfelelős/porta intézkedik vészhelyzet esetén.</a:t>
            </a:r>
          </a:p>
          <a:p>
            <a:pPr marL="342900" lvl="0" indent="-228600" algn="just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u-HU" sz="1400" dirty="0"/>
              <a:t>Amennyiben hallgató észleli a tüzet, kézi jelzésadó megnyomásával indítsuk el a tűzjelző szirénák hangjelzését, majd megkísérelhetjük eloltani a tüzet. </a:t>
            </a:r>
          </a:p>
          <a:p>
            <a:pPr marL="342900" lvl="0" indent="-228600" algn="just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effectLst/>
              </a:rPr>
              <a:t>Tűzjelző rendszer</a:t>
            </a:r>
            <a:r>
              <a:rPr lang="hu-HU" sz="1400" dirty="0"/>
              <a:t>/kézi jelzésadók hiányában telefonon jelezzük a vészhelyzetet a 112-es telefonszámon illetve az adott ingatlan gondnoksága felé is. </a:t>
            </a:r>
            <a:endParaRPr lang="hu-HU" sz="1400" dirty="0">
              <a:effectLst/>
            </a:endParaRPr>
          </a:p>
          <a:p>
            <a:pPr marL="342900" lvl="0" indent="-228600" algn="just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effectLst/>
              </a:rPr>
              <a:t>Haladéktalanul hajtsuk végre a vezetők utasításait.</a:t>
            </a:r>
          </a:p>
          <a:p>
            <a:pPr marL="342900" lvl="0" indent="-228600" algn="just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effectLst/>
              </a:rPr>
              <a:t>Szükség esetén vegyünk részt az életmentésben, rendfenntartásban és az őrzésvédelemben</a:t>
            </a:r>
            <a:r>
              <a:rPr lang="hu-HU" sz="1400" dirty="0"/>
              <a:t>, az egyetem irányító személyzete vagy a hivatásos tűzoltóság kérésére.</a:t>
            </a:r>
          </a:p>
          <a:p>
            <a:pPr marL="342900" lvl="0" indent="-228600" algn="just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u-HU" sz="1400" b="1" dirty="0">
                <a:effectLst/>
              </a:rPr>
              <a:t>Tűzoltási és mentési feladatot csak saját testi épségünk veszélyeztetése nélkül vagyunk kötelesek végrehajtani.</a:t>
            </a:r>
            <a:endParaRPr lang="hu-HU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49005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E9E9288-657A-4086-B75C-AAFCC81E5354}"/>
              </a:ext>
            </a:extLst>
          </p:cNvPr>
          <p:cNvSpPr txBox="1">
            <a:spLocks noChangeArrowheads="1"/>
          </p:cNvSpPr>
          <p:nvPr/>
        </p:nvSpPr>
        <p:spPr>
          <a:xfrm>
            <a:off x="527538" y="4756638"/>
            <a:ext cx="11139854" cy="9304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defPPr>
              <a:defRPr lang="hu-HU"/>
            </a:defPPr>
            <a:lvl1pPr algn="ctr" fontAlgn="auto">
              <a:spcBef>
                <a:spcPct val="0"/>
              </a:spcBef>
              <a:spcAft>
                <a:spcPts val="0"/>
              </a:spcAft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CC00"/>
                </a:solidFill>
                <a:latin typeface="Century Gothic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CC00"/>
                </a:solidFill>
                <a:latin typeface="Century Gothic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CC00"/>
                </a:solidFill>
                <a:latin typeface="Century Gothic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CC00"/>
                </a:solidFill>
                <a:latin typeface="Century Gothic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9933"/>
                </a:solidFill>
                <a:latin typeface="Franklin Gothic Medium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9933"/>
                </a:solidFill>
                <a:latin typeface="Franklin Gothic Medium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9933"/>
                </a:solidFill>
                <a:latin typeface="Franklin Gothic Medium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9933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5400" dirty="0">
                <a:solidFill>
                  <a:srgbClr val="FFFFFF"/>
                </a:solidFill>
                <a:latin typeface="+mj-lt"/>
                <a:cs typeface="+mj-cs"/>
              </a:rPr>
              <a:t>DOHÁNYZÁS</a:t>
            </a:r>
            <a:endParaRPr lang="en-US" sz="54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  <p:pic>
        <p:nvPicPr>
          <p:cNvPr id="10" name="Picture 3" descr="D:\Google Drive\Trust Capital mintatár\Menekülési Terv\Minta_piktogramok\Dohányzás_tilos.jpg">
            <a:extLst>
              <a:ext uri="{FF2B5EF4-FFF2-40B4-BE49-F238E27FC236}">
                <a16:creationId xmlns:a16="http://schemas.microsoft.com/office/drawing/2014/main" id="{91F48E6D-F912-4878-902B-4E7D2AF0D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680" y="307731"/>
            <a:ext cx="2828329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ronavirus is giving smokers incentive to quit, and social distancing  could help them do it">
            <a:extLst>
              <a:ext uri="{FF2B5EF4-FFF2-40B4-BE49-F238E27FC236}">
                <a16:creationId xmlns:a16="http://schemas.microsoft.com/office/drawing/2014/main" id="{F6ED051C-AE1C-4E8E-931A-79E6DA664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5729" y="589887"/>
            <a:ext cx="3433324" cy="343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D:\Google Drive\Trust Capital mintatár\Menekülési Terv\Minta_piktogramok\Dohányzás_kijelölt_hely.jpg">
            <a:extLst>
              <a:ext uri="{FF2B5EF4-FFF2-40B4-BE49-F238E27FC236}">
                <a16:creationId xmlns:a16="http://schemas.microsoft.com/office/drawing/2014/main" id="{E80C6063-74EA-4225-879A-D203BDA2C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7519" y="330045"/>
            <a:ext cx="2828328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3E3E362E-794B-4A71-A02D-BC375AD6CA61}"/>
              </a:ext>
            </a:extLst>
          </p:cNvPr>
          <p:cNvSpPr txBox="1"/>
          <p:nvPr/>
        </p:nvSpPr>
        <p:spPr>
          <a:xfrm>
            <a:off x="1799303" y="5810177"/>
            <a:ext cx="8593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Dohányozni az épületeken belül tilos, csak a szabadtéri kijelölt helyeken engedélyezett. Ügyeljünk, hogy rendezett környezet fogadja az utánunk érkezőt is. </a:t>
            </a:r>
          </a:p>
        </p:txBody>
      </p:sp>
    </p:spTree>
    <p:extLst>
      <p:ext uri="{BB962C8B-B14F-4D97-AF65-F5344CB8AC3E}">
        <p14:creationId xmlns:p14="http://schemas.microsoft.com/office/powerpoint/2010/main" val="4290531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</TotalTime>
  <Words>1606</Words>
  <Application>Microsoft Office PowerPoint</Application>
  <PresentationFormat>Szélesvásznú</PresentationFormat>
  <Paragraphs>111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5" baseType="lpstr">
      <vt:lpstr>Arial</vt:lpstr>
      <vt:lpstr>Bahnschrift SemiLight Condensed</vt:lpstr>
      <vt:lpstr>Calibri</vt:lpstr>
      <vt:lpstr>Calibri Light</vt:lpstr>
      <vt:lpstr>Wingdings</vt:lpstr>
      <vt:lpstr>Office-téma</vt:lpstr>
      <vt:lpstr>Baleset-, munka- és tűzvédelmi megelőző ismeretek hallgatók részére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David Fodor</dc:creator>
  <cp:lastModifiedBy>Szabó Katalin Zsuzsanna</cp:lastModifiedBy>
  <cp:revision>33</cp:revision>
  <dcterms:created xsi:type="dcterms:W3CDTF">2021-07-20T14:39:28Z</dcterms:created>
  <dcterms:modified xsi:type="dcterms:W3CDTF">2023-08-26T00:03:49Z</dcterms:modified>
</cp:coreProperties>
</file>