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0326F8-DE88-42EA-8274-4CD58AF5458B}" type="datetimeFigureOut">
              <a:rPr lang="hu-HU" smtClean="0"/>
              <a:pPr/>
              <a:t>2018. 04. 13.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BF4C05-781C-4BD8-B798-EBCAA823CF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26F8-DE88-42EA-8274-4CD58AF5458B}" type="datetimeFigureOut">
              <a:rPr lang="hu-HU" smtClean="0"/>
              <a:pPr/>
              <a:t>2018. 04. 13.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4C05-781C-4BD8-B798-EBCAA823CF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26F8-DE88-42EA-8274-4CD58AF5458B}" type="datetimeFigureOut">
              <a:rPr lang="hu-HU" smtClean="0"/>
              <a:pPr/>
              <a:t>2018. 04. 13.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4C05-781C-4BD8-B798-EBCAA823CF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0326F8-DE88-42EA-8274-4CD58AF5458B}" type="datetimeFigureOut">
              <a:rPr lang="hu-HU" smtClean="0"/>
              <a:pPr/>
              <a:t>2018. 04. 13.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BF4C05-781C-4BD8-B798-EBCAA823CF2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0326F8-DE88-42EA-8274-4CD58AF5458B}" type="datetimeFigureOut">
              <a:rPr lang="hu-HU" smtClean="0"/>
              <a:pPr/>
              <a:t>2018. 04. 13.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BF4C05-781C-4BD8-B798-EBCAA823CF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26F8-DE88-42EA-8274-4CD58AF5458B}" type="datetimeFigureOut">
              <a:rPr lang="hu-HU" smtClean="0"/>
              <a:pPr/>
              <a:t>2018. 04. 13.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4C05-781C-4BD8-B798-EBCAA823CF2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26F8-DE88-42EA-8274-4CD58AF5458B}" type="datetimeFigureOut">
              <a:rPr lang="hu-HU" smtClean="0"/>
              <a:pPr/>
              <a:t>2018. 04. 13.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4C05-781C-4BD8-B798-EBCAA823CF2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0326F8-DE88-42EA-8274-4CD58AF5458B}" type="datetimeFigureOut">
              <a:rPr lang="hu-HU" smtClean="0"/>
              <a:pPr/>
              <a:t>2018. 04. 13.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BF4C05-781C-4BD8-B798-EBCAA823CF2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26F8-DE88-42EA-8274-4CD58AF5458B}" type="datetimeFigureOut">
              <a:rPr lang="hu-HU" smtClean="0"/>
              <a:pPr/>
              <a:t>2018. 04. 13.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4C05-781C-4BD8-B798-EBCAA823CF2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0326F8-DE88-42EA-8274-4CD58AF5458B}" type="datetimeFigureOut">
              <a:rPr lang="hu-HU" smtClean="0"/>
              <a:pPr/>
              <a:t>2018. 04. 13.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BF4C05-781C-4BD8-B798-EBCAA823CF2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0326F8-DE88-42EA-8274-4CD58AF5458B}" type="datetimeFigureOut">
              <a:rPr lang="hu-HU" smtClean="0"/>
              <a:pPr/>
              <a:t>2018. 04. 13.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BF4C05-781C-4BD8-B798-EBCAA823CF2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0326F8-DE88-42EA-8274-4CD58AF5458B}" type="datetimeFigureOut">
              <a:rPr lang="hu-HU" smtClean="0"/>
              <a:pPr/>
              <a:t>2018. 04. 13.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BF4C05-781C-4BD8-B798-EBCAA823CF2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e.hu/btk/images/doc/Kedvezmenyes_tanulmanyi_rend_nyomtatvany-2017-18_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Erasmuson ill. egyéb részképzésben teljesített kurzusok beszámítása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hu-HU" dirty="0" smtClean="0"/>
          </a:p>
          <a:p>
            <a:pPr algn="r"/>
            <a:r>
              <a:rPr lang="hu-HU" dirty="0" smtClean="0"/>
              <a:t>2018. </a:t>
            </a:r>
            <a:r>
              <a:rPr lang="hu-HU" dirty="0"/>
              <a:t>á</a:t>
            </a:r>
            <a:r>
              <a:rPr lang="hu-HU" dirty="0" smtClean="0"/>
              <a:t>prilis 12.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4887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Teljesítendő ill. ajánlott kreditmennyiség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Kint teljesített, itthon elismertetendő tanegységek esetén</a:t>
            </a:r>
            <a:r>
              <a:rPr lang="hu-HU" dirty="0" smtClean="0"/>
              <a:t>:</a:t>
            </a:r>
          </a:p>
          <a:p>
            <a:pPr marL="457200" indent="-457200">
              <a:buAutoNum type="arabicParenBoth"/>
            </a:pPr>
            <a:r>
              <a:rPr lang="hu-HU" dirty="0" smtClean="0"/>
              <a:t>Erasmus: 15 kredit, 3 tantárgy (2 szakos, 1 bármi)</a:t>
            </a:r>
          </a:p>
          <a:p>
            <a:pPr marL="457200" indent="-457200">
              <a:buAutoNum type="arabicParenBoth"/>
            </a:pPr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: 20 kredit, 4 tantárgy (3 szakos, 1 bármi)</a:t>
            </a:r>
          </a:p>
          <a:p>
            <a:pPr marL="0" indent="0">
              <a:buNone/>
            </a:pPr>
            <a:r>
              <a:rPr lang="hu-HU" dirty="0" smtClean="0"/>
              <a:t>Mindkét esetben célszerű + 1 tárgyat felvenni, arra az esetre, ha véletlenül nem sikerülne valamit teljesíteni.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Itthon teljesített, itthon elismertetendő kreditek esetén</a:t>
            </a:r>
            <a:r>
              <a:rPr lang="hu-HU" dirty="0" smtClean="0"/>
              <a:t>: összesen annyi, hogy a kintivel együtt meglegyen a 30 kredit, ellenkező esetben le fogja húzni a tanulmányi átlagot a kevés kredit.</a:t>
            </a:r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162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folyamat lépései: 1. lépés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hu-HU" dirty="0"/>
              <a:t>A nyertes pályázók </a:t>
            </a:r>
            <a:r>
              <a:rPr lang="hu-HU" b="1" dirty="0"/>
              <a:t>kétnyelvű határozatot </a:t>
            </a:r>
            <a:r>
              <a:rPr lang="hu-HU" dirty="0"/>
              <a:t>kapnak a pályázat elnyeréséről az adott félévre, ami a következő adatokat tartalmazza: a hallgató neve, </a:t>
            </a:r>
            <a:r>
              <a:rPr lang="hu-HU" dirty="0" err="1"/>
              <a:t>Neptun</a:t>
            </a:r>
            <a:r>
              <a:rPr lang="hu-HU" dirty="0"/>
              <a:t> kód, szak, felvétel éve, pályázott intézmény neve, helye, a kiutazás féléve és várható időtartama. A határozatot az Erasmus Iroda és a KRE/BTK </a:t>
            </a:r>
            <a:r>
              <a:rPr lang="hu-HU" dirty="0" err="1"/>
              <a:t>Dékánhelyettesi</a:t>
            </a:r>
            <a:r>
              <a:rPr lang="hu-HU" dirty="0"/>
              <a:t> Hivatal közösen készíti. Ennek a határideje őszi félévre történő kiutazás esetén április 30</a:t>
            </a:r>
            <a:r>
              <a:rPr lang="hu-HU" dirty="0" smtClean="0"/>
              <a:t>., </a:t>
            </a:r>
            <a:r>
              <a:rPr lang="hu-HU" dirty="0"/>
              <a:t>a tavaszi félévre történő kiutazás esetén október 31</a:t>
            </a:r>
            <a:r>
              <a:rPr lang="hu-HU" dirty="0" smtClean="0"/>
              <a:t>. </a:t>
            </a:r>
          </a:p>
          <a:p>
            <a:pPr marL="0" lvl="0" indent="0">
              <a:buNone/>
            </a:pPr>
            <a:r>
              <a:rPr lang="hu-HU" dirty="0" smtClean="0"/>
              <a:t>A határozatokat az </a:t>
            </a:r>
            <a:r>
              <a:rPr lang="hu-HU" b="1" dirty="0" smtClean="0">
                <a:solidFill>
                  <a:srgbClr val="FF0000"/>
                </a:solidFill>
              </a:rPr>
              <a:t>Erasmus Irodából lehet átvenni </a:t>
            </a:r>
            <a:r>
              <a:rPr lang="hu-HU" u="sng" dirty="0" smtClean="0"/>
              <a:t>a fogadó óra idejében </a:t>
            </a:r>
            <a:r>
              <a:rPr lang="hu-HU" dirty="0" smtClean="0"/>
              <a:t>(ld. KRE központi honlapon: www.kre/erasmus)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290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</a:t>
            </a:r>
            <a:r>
              <a:rPr lang="hu-HU" b="1" dirty="0"/>
              <a:t>folyamat lépései: </a:t>
            </a:r>
            <a:r>
              <a:rPr lang="hu-HU" b="1" dirty="0" smtClean="0"/>
              <a:t>2. </a:t>
            </a:r>
            <a:r>
              <a:rPr lang="hu-HU" b="1" dirty="0"/>
              <a:t>lépés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hu-HU" sz="2800" dirty="0"/>
              <a:t>A hallgató – még a kiutazását </a:t>
            </a:r>
            <a:r>
              <a:rPr lang="hu-HU" sz="2800" dirty="0" smtClean="0"/>
              <a:t>megelőzően </a:t>
            </a:r>
            <a:r>
              <a:rPr lang="hu-HU" sz="2800" dirty="0"/>
              <a:t>- köteles felvenni a kapcsolatot az adott tanszékkel/ intézettel a kurzusok megfeleltetése ügyében, és </a:t>
            </a:r>
            <a:r>
              <a:rPr lang="hu-HU" sz="2800" b="1" dirty="0"/>
              <a:t>a szorgalmi időszak 6. </a:t>
            </a:r>
            <a:r>
              <a:rPr lang="hu-HU" sz="2800" b="1" dirty="0" smtClean="0"/>
              <a:t>hetének végéig (</a:t>
            </a:r>
            <a:r>
              <a:rPr lang="hu-HU" sz="2800" b="1" dirty="0" smtClean="0">
                <a:solidFill>
                  <a:srgbClr val="FF0000"/>
                </a:solidFill>
              </a:rPr>
              <a:t>a 2018/19-es tanév őszi félévében kiutazóknak 2018. október 19-ig; a 2018/19-es tanév tavaszi félévében kiutazóknak 2019. március 22-ig</a:t>
            </a:r>
            <a:r>
              <a:rPr lang="hu-HU" sz="2800" b="1" dirty="0" smtClean="0"/>
              <a:t>) eljuttatni </a:t>
            </a:r>
            <a:r>
              <a:rPr lang="hu-HU" sz="2800" b="1" dirty="0"/>
              <a:t>a </a:t>
            </a:r>
            <a:r>
              <a:rPr lang="hu-HU" sz="2800" b="1" dirty="0" smtClean="0"/>
              <a:t>(1) </a:t>
            </a:r>
            <a:r>
              <a:rPr lang="hu-HU" sz="2800" b="1" dirty="0" smtClean="0">
                <a:solidFill>
                  <a:srgbClr val="FF0000"/>
                </a:solidFill>
              </a:rPr>
              <a:t>véglegesített </a:t>
            </a:r>
            <a:r>
              <a:rPr lang="hu-HU" sz="2800" b="1" dirty="0" err="1">
                <a:solidFill>
                  <a:srgbClr val="FF0000"/>
                </a:solidFill>
              </a:rPr>
              <a:t>learning</a:t>
            </a:r>
            <a:r>
              <a:rPr lang="hu-HU" sz="2800" b="1" dirty="0">
                <a:solidFill>
                  <a:srgbClr val="FF0000"/>
                </a:solidFill>
              </a:rPr>
              <a:t> </a:t>
            </a:r>
            <a:r>
              <a:rPr lang="hu-HU" sz="2800" b="1" dirty="0" err="1">
                <a:solidFill>
                  <a:srgbClr val="FF0000"/>
                </a:solidFill>
              </a:rPr>
              <a:t>agreement</a:t>
            </a:r>
            <a:r>
              <a:rPr lang="hu-HU" sz="2800" b="1" dirty="0"/>
              <a:t>-et </a:t>
            </a:r>
            <a:r>
              <a:rPr lang="hu-HU" sz="2800" dirty="0" smtClean="0"/>
              <a:t>(ha nincs változás a felvenni tervezett és a ténylegesen felvett kurzusok közt, akkor a </a:t>
            </a:r>
            <a:r>
              <a:rPr lang="hu-HU" sz="2800" b="1" dirty="0" err="1" smtClean="0">
                <a:solidFill>
                  <a:schemeClr val="accent2">
                    <a:lumMod val="75000"/>
                  </a:schemeClr>
                </a:solidFill>
              </a:rPr>
              <a:t>before</a:t>
            </a: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800" b="1" dirty="0" err="1" smtClean="0">
                <a:solidFill>
                  <a:schemeClr val="accent2">
                    <a:lumMod val="75000"/>
                  </a:schemeClr>
                </a:solidFill>
              </a:rPr>
              <a:t>mobility</a:t>
            </a: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</a:rPr>
              <a:t> részt</a:t>
            </a:r>
            <a:r>
              <a:rPr lang="hu-HU" sz="2800" dirty="0" smtClean="0"/>
              <a:t>, ha van változás a tervezetthez képest, akkor a </a:t>
            </a: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</a:rPr>
              <a:t>during </a:t>
            </a:r>
            <a:r>
              <a:rPr lang="hu-HU" sz="2800" b="1" dirty="0" err="1" smtClean="0">
                <a:solidFill>
                  <a:schemeClr val="accent2">
                    <a:lumMod val="75000"/>
                  </a:schemeClr>
                </a:solidFill>
              </a:rPr>
              <a:t>mobility</a:t>
            </a: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</a:rPr>
              <a:t> részt</a:t>
            </a:r>
            <a:r>
              <a:rPr lang="hu-HU" sz="2800" dirty="0" smtClean="0"/>
              <a:t>), </a:t>
            </a:r>
            <a:r>
              <a:rPr lang="hu-HU" sz="2800" b="1" dirty="0" smtClean="0"/>
              <a:t>(2) a</a:t>
            </a:r>
            <a:r>
              <a:rPr lang="hu-HU" sz="2800" b="1" dirty="0" smtClean="0">
                <a:solidFill>
                  <a:srgbClr val="FF0000"/>
                </a:solidFill>
              </a:rPr>
              <a:t> kitöltött „Külföldön teljesített kurzusok elfogadása” c.  űrlapot</a:t>
            </a:r>
            <a:r>
              <a:rPr lang="hu-HU" sz="2800" dirty="0" smtClean="0"/>
              <a:t> (csatolva) és </a:t>
            </a:r>
            <a:r>
              <a:rPr lang="hu-HU" sz="2800" b="1" dirty="0" smtClean="0"/>
              <a:t>(3)</a:t>
            </a:r>
            <a:r>
              <a:rPr lang="hu-HU" sz="2800" dirty="0" smtClean="0"/>
              <a:t> az intézet által kért </a:t>
            </a:r>
            <a:r>
              <a:rPr lang="hu-HU" sz="2800" b="1" dirty="0" smtClean="0">
                <a:solidFill>
                  <a:srgbClr val="FF0000"/>
                </a:solidFill>
              </a:rPr>
              <a:t>további dokumentációt</a:t>
            </a:r>
            <a:r>
              <a:rPr lang="hu-HU" sz="2800" dirty="0" smtClean="0"/>
              <a:t> (pl. tantárgyi tematika)  </a:t>
            </a:r>
            <a:r>
              <a:rPr lang="hu-HU" sz="2800" b="1" dirty="0"/>
              <a:t>az adott intézetbe/ tanszékre </a:t>
            </a:r>
            <a:r>
              <a:rPr lang="hu-HU" sz="2800" b="1" dirty="0" smtClean="0"/>
              <a:t>az </a:t>
            </a:r>
            <a:r>
              <a:rPr lang="hu-HU" sz="2800" b="1" dirty="0" err="1" smtClean="0"/>
              <a:t>adminitsztátornak</a:t>
            </a:r>
            <a:r>
              <a:rPr lang="hu-HU" sz="2800" b="1" dirty="0" smtClean="0"/>
              <a:t> </a:t>
            </a:r>
            <a:r>
              <a:rPr lang="hu-HU" sz="2800" b="1" u="sng" dirty="0" smtClean="0"/>
              <a:t>és</a:t>
            </a:r>
            <a:r>
              <a:rPr lang="hu-HU" sz="2800" b="1" dirty="0" smtClean="0"/>
              <a:t> az intézeti/ tanszéki Erasmus koordinátornak, valamint </a:t>
            </a:r>
            <a:r>
              <a:rPr lang="hu-HU" sz="2800" b="1" dirty="0"/>
              <a:t>az Erasmus Irodába</a:t>
            </a:r>
            <a:r>
              <a:rPr lang="hu-HU" sz="2800" dirty="0" smtClean="0"/>
              <a:t>. (Fontos, hogy a dokumentumok </a:t>
            </a: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</a:rPr>
              <a:t>mindhárom</a:t>
            </a:r>
            <a:r>
              <a:rPr lang="hu-HU" sz="2800" dirty="0" smtClean="0"/>
              <a:t> helyre legyenek megküldve!)</a:t>
            </a:r>
            <a:endParaRPr lang="hu-HU" sz="28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549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</a:t>
            </a:r>
            <a:r>
              <a:rPr lang="hu-HU" b="1" dirty="0"/>
              <a:t>folyamat lépései: </a:t>
            </a:r>
            <a:r>
              <a:rPr lang="hu-HU" b="1" dirty="0" smtClean="0"/>
              <a:t>3. </a:t>
            </a:r>
            <a:r>
              <a:rPr lang="hu-HU" b="1" dirty="0"/>
              <a:t>lépés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hu-HU" dirty="0" smtClean="0"/>
              <a:t>A </a:t>
            </a:r>
            <a:r>
              <a:rPr lang="hu-HU" b="1" dirty="0">
                <a:solidFill>
                  <a:srgbClr val="FF0000"/>
                </a:solidFill>
              </a:rPr>
              <a:t>beérkezett </a:t>
            </a:r>
            <a:r>
              <a:rPr lang="hu-HU" b="1" dirty="0" err="1">
                <a:solidFill>
                  <a:srgbClr val="FF0000"/>
                </a:solidFill>
              </a:rPr>
              <a:t>learning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agreementek</a:t>
            </a:r>
            <a:r>
              <a:rPr lang="hu-HU" b="1" dirty="0" smtClean="0">
                <a:solidFill>
                  <a:srgbClr val="FF0000"/>
                </a:solidFill>
              </a:rPr>
              <a:t>, az </a:t>
            </a:r>
            <a:r>
              <a:rPr lang="hu-HU" b="1" dirty="0">
                <a:solidFill>
                  <a:srgbClr val="FF0000"/>
                </a:solidFill>
              </a:rPr>
              <a:t>ű</a:t>
            </a:r>
            <a:r>
              <a:rPr lang="hu-HU" b="1" dirty="0" smtClean="0">
                <a:solidFill>
                  <a:srgbClr val="FF0000"/>
                </a:solidFill>
              </a:rPr>
              <a:t>rlap és a további kért </a:t>
            </a:r>
            <a:r>
              <a:rPr lang="hu-HU" b="1" dirty="0" err="1" smtClean="0">
                <a:solidFill>
                  <a:srgbClr val="FF0000"/>
                </a:solidFill>
              </a:rPr>
              <a:t>csatolményok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>
                <a:solidFill>
                  <a:srgbClr val="FF0000"/>
                </a:solidFill>
              </a:rPr>
              <a:t>alapján </a:t>
            </a:r>
            <a:r>
              <a:rPr lang="hu-HU" b="1" dirty="0"/>
              <a:t>a szakos Erasmus koordinátorok feladata az érintett oktatókkal </a:t>
            </a:r>
            <a:r>
              <a:rPr lang="hu-HU" b="1" dirty="0" smtClean="0"/>
              <a:t>egyeztetni, hogy mit fogadtak el a hallgatónak és mit nem. </a:t>
            </a:r>
            <a:r>
              <a:rPr lang="hu-HU" b="1" dirty="0"/>
              <a:t>A tanszék/ intézet köteles meghirdetni a hallgató ilyen módon egyeztetett mintatantervi tárgyait, kurzusait, és megküldeni azokat a Tanulmányi Osztály részére </a:t>
            </a:r>
            <a:r>
              <a:rPr lang="hu-HU" dirty="0"/>
              <a:t>az őszi félévben november 2-ig, a tavaszi félévben április 1-ig. Legkésőbb a szorgalmi időszak utolsó napján minden Intézet Erasmus koordinátora köteles lejelenteni  a Tanulmányi Osztálynak </a:t>
            </a:r>
            <a:r>
              <a:rPr lang="hu-HU" dirty="0" smtClean="0"/>
              <a:t>a fenti űrlap utolsó oszlopának a kitöltésével, </a:t>
            </a:r>
            <a:r>
              <a:rPr lang="hu-HU" dirty="0"/>
              <a:t>hogy mely hallgatók konzultáltak velük mely tárgyak esetében .</a:t>
            </a:r>
          </a:p>
          <a:p>
            <a:pPr marL="0" lv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033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</a:t>
            </a:r>
            <a:r>
              <a:rPr lang="hu-HU" b="1" dirty="0"/>
              <a:t>folyamat lépései: 3. </a:t>
            </a:r>
            <a:r>
              <a:rPr lang="hu-HU" b="1" dirty="0" smtClean="0"/>
              <a:t>lépés </a:t>
            </a:r>
            <a:r>
              <a:rPr lang="hu-HU" sz="2400" b="1" dirty="0" smtClean="0"/>
              <a:t>(FOLYT.)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Amennyiben a hallgató a szorgalmi időszak 6. hetének a végéig nem veszi fel az oktatóval és a tanszékkel/ intézettel a kapcsolatot, és nem egyezteti le az aktuális félévre a kint felvett és itthon megfeleltetni kívánt tárgyakat, úgy a külföldi intézményben teljesített minden tárgy </a:t>
            </a:r>
            <a:r>
              <a:rPr lang="hu-HU" b="1" dirty="0"/>
              <a:t>kreditátvitellel, szabadon választható tárgyként kerül elismertetésre</a:t>
            </a:r>
            <a:r>
              <a:rPr lang="hu-HU" dirty="0"/>
              <a:t>, és ezáltal nem számítódik bele az aktuális félév ösztöndíj indexébe. 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384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</a:t>
            </a:r>
            <a:r>
              <a:rPr lang="hu-HU" b="1" dirty="0"/>
              <a:t>folyamat lépései: </a:t>
            </a:r>
            <a:r>
              <a:rPr lang="hu-HU" b="1" dirty="0" smtClean="0"/>
              <a:t>4. </a:t>
            </a:r>
            <a:r>
              <a:rPr lang="hu-HU" b="1" dirty="0"/>
              <a:t>lépés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sz="2800" dirty="0"/>
              <a:t>A </a:t>
            </a:r>
            <a:r>
              <a:rPr lang="hu-HU" sz="2800" b="1" dirty="0"/>
              <a:t>Tanulmányi Osztály </a:t>
            </a:r>
            <a:r>
              <a:rPr lang="hu-HU" sz="2800" dirty="0"/>
              <a:t>az Intézet által jóváhagyott tárgyakat </a:t>
            </a:r>
            <a:r>
              <a:rPr lang="hu-HU" sz="2800" b="1" dirty="0"/>
              <a:t>utólagosan, térítésmentesen felveszi </a:t>
            </a:r>
            <a:r>
              <a:rPr lang="hu-HU" sz="2800" dirty="0"/>
              <a:t>az adott félévre a  hallgatóknak.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198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</a:t>
            </a:r>
            <a:r>
              <a:rPr lang="hu-HU" b="1" dirty="0"/>
              <a:t>folyamat lépései: </a:t>
            </a:r>
            <a:r>
              <a:rPr lang="hu-HU" b="1" dirty="0" smtClean="0"/>
              <a:t>5. </a:t>
            </a:r>
            <a:r>
              <a:rPr lang="hu-HU" b="1" dirty="0"/>
              <a:t>lépés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/>
              <a:t>A mobilitás befejeztével </a:t>
            </a:r>
            <a:r>
              <a:rPr lang="hu-HU" b="1" dirty="0"/>
              <a:t>a hallgató a </a:t>
            </a:r>
            <a:r>
              <a:rPr lang="hu-HU" b="1" dirty="0" err="1"/>
              <a:t>Learning</a:t>
            </a:r>
            <a:r>
              <a:rPr lang="hu-HU" b="1" dirty="0"/>
              <a:t> </a:t>
            </a:r>
            <a:r>
              <a:rPr lang="hu-HU" b="1" dirty="0" err="1"/>
              <a:t>agreement</a:t>
            </a:r>
            <a:r>
              <a:rPr lang="hu-HU" b="1" dirty="0"/>
              <a:t> ’</a:t>
            </a:r>
            <a:r>
              <a:rPr lang="hu-HU" b="1" dirty="0" err="1"/>
              <a:t>after</a:t>
            </a:r>
            <a:r>
              <a:rPr lang="hu-HU" b="1" dirty="0"/>
              <a:t> </a:t>
            </a:r>
            <a:r>
              <a:rPr lang="hu-HU" b="1" dirty="0" err="1"/>
              <a:t>mobility</a:t>
            </a:r>
            <a:r>
              <a:rPr lang="hu-HU" b="1" dirty="0"/>
              <a:t>’ részét megküldi a tanszéki/ intézeti adminisztrátoroknak, a szakos Erasmus koordinátoroknak és az Erasmus Irodának.</a:t>
            </a:r>
            <a:r>
              <a:rPr lang="hu-HU" dirty="0"/>
              <a:t> Ez a dokumentum fogadó intézményenként különböző időben érkezhet.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Nem is mindig kapják meg automatikusan a fogadó intézménytől. Ilyen esetekben udvariasan meg kell kérni onnan. </a:t>
            </a:r>
          </a:p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/>
              <a:t>osztályzat értelmezéséről és annak százalékos alapon magyar osztályzatra történő megfeleltetéséről/átváltásáról az Erasmus koordinátor tesz javaslatot egyeztetve a Tanulmányi Osztállyal. Ezen információk alapján történik </a:t>
            </a:r>
            <a:r>
              <a:rPr lang="hu-HU" b="1" dirty="0"/>
              <a:t>a jegy rögzítése az oktató/ tanszék/intézetvezető által a vizsgaidőszak utolsó napjáig</a:t>
            </a:r>
            <a:r>
              <a:rPr lang="hu-HU" dirty="0"/>
              <a:t>.</a:t>
            </a:r>
          </a:p>
          <a:p>
            <a:pPr marL="0" lv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538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</a:t>
            </a:r>
            <a:r>
              <a:rPr lang="hu-HU" b="1" dirty="0"/>
              <a:t>folyamat lépései: 5. </a:t>
            </a:r>
            <a:r>
              <a:rPr lang="hu-HU" b="1" dirty="0" smtClean="0"/>
              <a:t>lépés (folyt.)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Amennyiben a hallgató olyan intézménybe utazik ki, ahol már a kiutazás időpontját megelőzően előre látható, hogy a félév eltérő időbeosztása miatt biztosan nem érkezik meg az érdemjegye az itthoni félév végére, javasoljuk a </a:t>
            </a:r>
            <a:r>
              <a:rPr lang="hu-HU" b="1" dirty="0"/>
              <a:t>tavaszi félév </a:t>
            </a:r>
            <a:r>
              <a:rPr lang="hu-HU" dirty="0"/>
              <a:t>választását a mobilitásban való részvételre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dirty="0"/>
              <a:t>Amennyiben a hallgató által külföldön felvett tárgy itthon nem az aktuális félévben, hanem egy másik félévben van meghirdetve a mintatanterv szerint, ebben az esetben </a:t>
            </a:r>
            <a:r>
              <a:rPr lang="hu-HU" b="1" dirty="0"/>
              <a:t>a tárgyat vizsgakurzusként kell a hallgató számára meghirdetni</a:t>
            </a:r>
            <a:r>
              <a:rPr lang="hu-HU" dirty="0"/>
              <a:t>, és a tanszékvezető/ intézetvezető jogosult a jegy beírására. </a:t>
            </a:r>
            <a:endParaRPr lang="hu-HU" dirty="0" smtClean="0"/>
          </a:p>
          <a:p>
            <a:r>
              <a:rPr lang="hu-HU" b="1" dirty="0" smtClean="0"/>
              <a:t>Virtuális </a:t>
            </a:r>
            <a:r>
              <a:rPr lang="hu-HU" b="1" dirty="0"/>
              <a:t>szabadon választható kurzusok</a:t>
            </a:r>
            <a:r>
              <a:rPr lang="hu-HU" dirty="0"/>
              <a:t> esetén szintén a tanszék/ intézetvezető írja be a jegyet a </a:t>
            </a:r>
            <a:r>
              <a:rPr lang="hu-HU" dirty="0" err="1"/>
              <a:t>NEPTUN-ba</a:t>
            </a:r>
            <a:r>
              <a:rPr lang="hu-HU" dirty="0"/>
              <a:t>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242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b="1" dirty="0" smtClean="0">
                <a:solidFill>
                  <a:srgbClr val="FF0000"/>
                </a:solidFill>
              </a:rPr>
              <a:t>Figyelem!!!</a:t>
            </a:r>
            <a:endParaRPr lang="hu-HU" sz="6600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u="sng" dirty="0" smtClean="0"/>
              <a:t>Az előzőkben ismertetett folyamat </a:t>
            </a:r>
            <a:r>
              <a:rPr lang="hu-HU" u="sng" dirty="0"/>
              <a:t>a kint végzett tárgyak itthoni beszámítására vonatkoznak</a:t>
            </a:r>
            <a:r>
              <a:rPr lang="hu-HU" u="sng" dirty="0" smtClean="0"/>
              <a:t>!</a:t>
            </a:r>
            <a:endParaRPr lang="hu-HU" u="sng" dirty="0"/>
          </a:p>
          <a:p>
            <a:r>
              <a:rPr lang="hu-HU" dirty="0"/>
              <a:t>Ha közben </a:t>
            </a:r>
            <a:r>
              <a:rPr lang="hu-HU" b="1" dirty="0"/>
              <a:t>itthon</a:t>
            </a:r>
            <a:r>
              <a:rPr lang="hu-HU" dirty="0"/>
              <a:t> is szeretnének tantárgyakat teljesíteni a kinti tanulmányaik mellett, ahhoz egyéni tanulmányi rendre van szükség, és a tanárokkal külön-külön egyeztetni kell, hogy mit kérnek </a:t>
            </a:r>
            <a:r>
              <a:rPr lang="hu-HU" dirty="0" smtClean="0"/>
              <a:t>az itthon felvenni kívánt </a:t>
            </a:r>
            <a:r>
              <a:rPr lang="hu-HU" dirty="0"/>
              <a:t>tárgyak teljesítéséhez. 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kérvényt csak a Tanulmányi Osztályra lehet leadni. A kérelmek beadási határideje: a szorgalmi időszak 3. hetének utolsó munkanapja </a:t>
            </a:r>
            <a:r>
              <a:rPr lang="hu-HU" dirty="0" smtClean="0"/>
              <a:t>(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2018 őszén szeptember 28,  2019. tavaszán február 22.) </a:t>
            </a:r>
            <a:r>
              <a:rPr lang="hu-HU" dirty="0" smtClean="0"/>
              <a:t>Az űrlap az alábbi linken található: </a:t>
            </a:r>
            <a:r>
              <a:rPr lang="hu-HU" dirty="0" smtClean="0">
                <a:hlinkClick r:id="rId2"/>
              </a:rPr>
              <a:t>http</a:t>
            </a:r>
            <a:r>
              <a:rPr lang="hu-HU" dirty="0">
                <a:hlinkClick r:id="rId2"/>
              </a:rPr>
              <a:t>://</a:t>
            </a:r>
            <a:r>
              <a:rPr lang="hu-HU" dirty="0" smtClean="0">
                <a:hlinkClick r:id="rId2"/>
              </a:rPr>
              <a:t>www.kre.hu/btk/images/doc/Kedvezmenyes_tanulmanyi_rend_nyomtatvany-2017-18_2.pdf</a:t>
            </a:r>
            <a:r>
              <a:rPr lang="hu-HU" dirty="0" smtClean="0"/>
              <a:t> (egyenlőre ezt tudják használni). </a:t>
            </a:r>
          </a:p>
          <a:p>
            <a:r>
              <a:rPr lang="hu-HU" dirty="0" smtClean="0"/>
              <a:t>A kérelem leadásakor feltétlenül érdeklődjenek szakos ügyintézőjüknél a Tanulmányi Osztályon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a kérelemben megjelölt tantárgyak felvételének a módjáról, </a:t>
            </a:r>
            <a:r>
              <a:rPr lang="hu-HU" b="1" dirty="0" err="1" smtClean="0">
                <a:solidFill>
                  <a:schemeClr val="accent2">
                    <a:lumMod val="75000"/>
                  </a:schemeClr>
                </a:solidFill>
              </a:rPr>
              <a:t>ill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 az ezzel kapcsolatos aktuális tudnivalókról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0351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</TotalTime>
  <Words>829</Words>
  <Application>Microsoft Office PowerPoint</Application>
  <PresentationFormat>Diavetítés a képernyőre (4:3 oldalarány)</PresentationFormat>
  <Paragraphs>33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Wingdings</vt:lpstr>
      <vt:lpstr>Wingdings 2</vt:lpstr>
      <vt:lpstr>Loggia</vt:lpstr>
      <vt:lpstr>Erasmuson ill. egyéb részképzésben teljesített kurzusok beszámítása </vt:lpstr>
      <vt:lpstr>A folyamat lépései: 1. lépés</vt:lpstr>
      <vt:lpstr>A folyamat lépései: 2. lépés</vt:lpstr>
      <vt:lpstr>A folyamat lépései: 3. lépés</vt:lpstr>
      <vt:lpstr>A folyamat lépései: 3. lépés (FOLYT.)</vt:lpstr>
      <vt:lpstr>A folyamat lépései: 4. lépés</vt:lpstr>
      <vt:lpstr>A folyamat lépései: 5. lépés</vt:lpstr>
      <vt:lpstr>A folyamat lépései: 5. lépés (folyt.)</vt:lpstr>
      <vt:lpstr>Figyelem!!!</vt:lpstr>
      <vt:lpstr>Teljesítendő ill. ajánlott kreditmennyiség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Erasmuson ill. egyéb részképzésben teljesített kurzusok beszámítása</dc:title>
  <dc:creator>Nagy Judit</dc:creator>
  <cp:lastModifiedBy>Nagy Judit</cp:lastModifiedBy>
  <cp:revision>26</cp:revision>
  <cp:lastPrinted>2017-05-10T10:01:22Z</cp:lastPrinted>
  <dcterms:created xsi:type="dcterms:W3CDTF">2017-05-09T15:48:17Z</dcterms:created>
  <dcterms:modified xsi:type="dcterms:W3CDTF">2018-04-13T07:55:36Z</dcterms:modified>
</cp:coreProperties>
</file>