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sldIdLst>
    <p:sldId id="256" r:id="rId2"/>
    <p:sldId id="258" r:id="rId3"/>
    <p:sldId id="384" r:id="rId4"/>
    <p:sldId id="376" r:id="rId5"/>
    <p:sldId id="385" r:id="rId6"/>
    <p:sldId id="375" r:id="rId7"/>
    <p:sldId id="381" r:id="rId8"/>
    <p:sldId id="386" r:id="rId9"/>
    <p:sldId id="383" r:id="rId10"/>
    <p:sldId id="27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B86E"/>
    <a:srgbClr val="F3920C"/>
    <a:srgbClr val="CCFFCC"/>
    <a:srgbClr val="F8931D"/>
    <a:srgbClr val="FFCA08"/>
    <a:srgbClr val="549E39"/>
    <a:srgbClr val="8AB833"/>
    <a:srgbClr val="FDBD67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Világos stílus 3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29" autoAdjust="0"/>
    <p:restoredTop sz="93740" autoAdjust="0"/>
  </p:normalViewPr>
  <p:slideViewPr>
    <p:cSldViewPr>
      <p:cViewPr varScale="1">
        <p:scale>
          <a:sx n="72" d="100"/>
          <a:sy n="72" d="100"/>
        </p:scale>
        <p:origin x="11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9CF71B-A128-40A0-B1FE-5BF2F4E90401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E8EBA701-D7C7-4388-A02F-6B79421C0EE6}">
      <dgm:prSet phldrT="[Szöveg]"/>
      <dgm:spPr/>
      <dgm:t>
        <a:bodyPr/>
        <a:lstStyle/>
        <a:p>
          <a:r>
            <a:rPr lang="hu-HU" dirty="0"/>
            <a:t>Egyéni választású eszközhasználat</a:t>
          </a:r>
        </a:p>
      </dgm:t>
    </dgm:pt>
    <dgm:pt modelId="{106427AA-5D6B-4C4A-A1DB-DBE41569DBAA}" type="parTrans" cxnId="{223A2883-6A38-4AAD-B83D-E2340364FAB1}">
      <dgm:prSet/>
      <dgm:spPr/>
      <dgm:t>
        <a:bodyPr/>
        <a:lstStyle/>
        <a:p>
          <a:endParaRPr lang="hu-HU"/>
        </a:p>
      </dgm:t>
    </dgm:pt>
    <dgm:pt modelId="{C775FF43-E081-447B-9A5D-8A2F62404D44}" type="sibTrans" cxnId="{223A2883-6A38-4AAD-B83D-E2340364FAB1}">
      <dgm:prSet/>
      <dgm:spPr/>
      <dgm:t>
        <a:bodyPr/>
        <a:lstStyle/>
        <a:p>
          <a:endParaRPr lang="hu-HU"/>
        </a:p>
      </dgm:t>
    </dgm:pt>
    <dgm:pt modelId="{53B9B2C7-06BA-41A1-A48F-582EE3FA3F78}">
      <dgm:prSet phldrT="[Szöveg]"/>
      <dgm:spPr/>
      <dgm:t>
        <a:bodyPr/>
        <a:lstStyle/>
        <a:p>
          <a:r>
            <a:rPr lang="hu-HU" dirty="0"/>
            <a:t>Kiválasztott eszközök erősebb támogatása</a:t>
          </a:r>
        </a:p>
      </dgm:t>
    </dgm:pt>
    <dgm:pt modelId="{9117F30E-F117-422D-A865-E20952C6DA99}" type="parTrans" cxnId="{8CF1C36A-403E-4A68-97FF-66B3F681BA1C}">
      <dgm:prSet/>
      <dgm:spPr/>
      <dgm:t>
        <a:bodyPr/>
        <a:lstStyle/>
        <a:p>
          <a:endParaRPr lang="hu-HU"/>
        </a:p>
      </dgm:t>
    </dgm:pt>
    <dgm:pt modelId="{F7F33995-150F-4AEE-8163-121BFF6FA0A5}" type="sibTrans" cxnId="{8CF1C36A-403E-4A68-97FF-66B3F681BA1C}">
      <dgm:prSet/>
      <dgm:spPr/>
      <dgm:t>
        <a:bodyPr/>
        <a:lstStyle/>
        <a:p>
          <a:endParaRPr lang="hu-HU"/>
        </a:p>
      </dgm:t>
    </dgm:pt>
    <dgm:pt modelId="{56E75BF3-1F86-4F8E-A343-6B00F2A81FC7}">
      <dgm:prSet phldrT="[Szöveg]"/>
      <dgm:spPr/>
      <dgm:t>
        <a:bodyPr/>
        <a:lstStyle/>
        <a:p>
          <a:r>
            <a:rPr lang="hu-HU" dirty="0"/>
            <a:t>Csak kijelölt, támogatott eszközök használata</a:t>
          </a:r>
        </a:p>
      </dgm:t>
    </dgm:pt>
    <dgm:pt modelId="{657AC0F0-5054-4218-AC8E-92FF01640F4E}" type="parTrans" cxnId="{6BC65255-E8E3-40BA-806C-EE9F347F7907}">
      <dgm:prSet/>
      <dgm:spPr/>
      <dgm:t>
        <a:bodyPr/>
        <a:lstStyle/>
        <a:p>
          <a:endParaRPr lang="hu-HU"/>
        </a:p>
      </dgm:t>
    </dgm:pt>
    <dgm:pt modelId="{943385FE-418C-41E4-B9B8-077DC7729390}" type="sibTrans" cxnId="{6BC65255-E8E3-40BA-806C-EE9F347F7907}">
      <dgm:prSet/>
      <dgm:spPr/>
      <dgm:t>
        <a:bodyPr/>
        <a:lstStyle/>
        <a:p>
          <a:endParaRPr lang="hu-HU"/>
        </a:p>
      </dgm:t>
    </dgm:pt>
    <dgm:pt modelId="{2D0AEBDA-D913-4D3D-A29A-E6E1E9CE3BF9}" type="pres">
      <dgm:prSet presAssocID="{869CF71B-A128-40A0-B1FE-5BF2F4E90401}" presName="rootnode" presStyleCnt="0">
        <dgm:presLayoutVars>
          <dgm:chMax/>
          <dgm:chPref/>
          <dgm:dir/>
          <dgm:animLvl val="lvl"/>
        </dgm:presLayoutVars>
      </dgm:prSet>
      <dgm:spPr/>
    </dgm:pt>
    <dgm:pt modelId="{7763B38E-201E-4699-A55B-14C1B7059690}" type="pres">
      <dgm:prSet presAssocID="{E8EBA701-D7C7-4388-A02F-6B79421C0EE6}" presName="composite" presStyleCnt="0"/>
      <dgm:spPr/>
    </dgm:pt>
    <dgm:pt modelId="{71BCABEE-774D-4B40-9BF2-537BE1262B88}" type="pres">
      <dgm:prSet presAssocID="{E8EBA701-D7C7-4388-A02F-6B79421C0EE6}" presName="LShape" presStyleLbl="alignNode1" presStyleIdx="0" presStyleCnt="5"/>
      <dgm:spPr/>
    </dgm:pt>
    <dgm:pt modelId="{F407F9EE-1909-43C9-8E82-3371BB14620F}" type="pres">
      <dgm:prSet presAssocID="{E8EBA701-D7C7-4388-A02F-6B79421C0EE6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E177D97-BB3E-48EC-82BB-225E5D3EB64C}" type="pres">
      <dgm:prSet presAssocID="{E8EBA701-D7C7-4388-A02F-6B79421C0EE6}" presName="Triangle" presStyleLbl="alignNode1" presStyleIdx="1" presStyleCnt="5"/>
      <dgm:spPr/>
    </dgm:pt>
    <dgm:pt modelId="{31CB336E-AD7D-4E65-A035-02962C22BFD8}" type="pres">
      <dgm:prSet presAssocID="{C775FF43-E081-447B-9A5D-8A2F62404D44}" presName="sibTrans" presStyleCnt="0"/>
      <dgm:spPr/>
    </dgm:pt>
    <dgm:pt modelId="{FCB1FE1A-2560-42DF-97F9-DE1C6385988E}" type="pres">
      <dgm:prSet presAssocID="{C775FF43-E081-447B-9A5D-8A2F62404D44}" presName="space" presStyleCnt="0"/>
      <dgm:spPr/>
    </dgm:pt>
    <dgm:pt modelId="{15A6165F-A4A6-442F-84F3-3F989CC9028A}" type="pres">
      <dgm:prSet presAssocID="{53B9B2C7-06BA-41A1-A48F-582EE3FA3F78}" presName="composite" presStyleCnt="0"/>
      <dgm:spPr/>
    </dgm:pt>
    <dgm:pt modelId="{68102380-F842-405D-9DA9-D0603BEFC9D5}" type="pres">
      <dgm:prSet presAssocID="{53B9B2C7-06BA-41A1-A48F-582EE3FA3F78}" presName="LShape" presStyleLbl="alignNode1" presStyleIdx="2" presStyleCnt="5"/>
      <dgm:spPr/>
    </dgm:pt>
    <dgm:pt modelId="{97396069-296C-4316-8580-DA994E07247D}" type="pres">
      <dgm:prSet presAssocID="{53B9B2C7-06BA-41A1-A48F-582EE3FA3F78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6290CF3-29CF-4FDD-8CDD-DF9E3D840CDC}" type="pres">
      <dgm:prSet presAssocID="{53B9B2C7-06BA-41A1-A48F-582EE3FA3F78}" presName="Triangle" presStyleLbl="alignNode1" presStyleIdx="3" presStyleCnt="5"/>
      <dgm:spPr/>
    </dgm:pt>
    <dgm:pt modelId="{985E58DA-8324-4227-8FDD-75039956EFEC}" type="pres">
      <dgm:prSet presAssocID="{F7F33995-150F-4AEE-8163-121BFF6FA0A5}" presName="sibTrans" presStyleCnt="0"/>
      <dgm:spPr/>
    </dgm:pt>
    <dgm:pt modelId="{2A30A692-9D12-4AC7-A920-53D060148D3B}" type="pres">
      <dgm:prSet presAssocID="{F7F33995-150F-4AEE-8163-121BFF6FA0A5}" presName="space" presStyleCnt="0"/>
      <dgm:spPr/>
    </dgm:pt>
    <dgm:pt modelId="{66D7EB4F-DFAC-4DC2-A30D-E841E8F8C5B9}" type="pres">
      <dgm:prSet presAssocID="{56E75BF3-1F86-4F8E-A343-6B00F2A81FC7}" presName="composite" presStyleCnt="0"/>
      <dgm:spPr/>
    </dgm:pt>
    <dgm:pt modelId="{97EBED2B-961F-4511-90EC-DFDCB311CCE0}" type="pres">
      <dgm:prSet presAssocID="{56E75BF3-1F86-4F8E-A343-6B00F2A81FC7}" presName="LShape" presStyleLbl="alignNode1" presStyleIdx="4" presStyleCnt="5"/>
      <dgm:spPr/>
    </dgm:pt>
    <dgm:pt modelId="{6E58E231-058F-421A-9203-6BAFC0A24644}" type="pres">
      <dgm:prSet presAssocID="{56E75BF3-1F86-4F8E-A343-6B00F2A81FC7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3D9D333-758D-4873-ABA2-7D2D61403DEA}" type="presOf" srcId="{56E75BF3-1F86-4F8E-A343-6B00F2A81FC7}" destId="{6E58E231-058F-421A-9203-6BAFC0A24644}" srcOrd="0" destOrd="0" presId="urn:microsoft.com/office/officeart/2009/3/layout/StepUpProcess"/>
    <dgm:cxn modelId="{280C7061-80D8-4CBE-82BF-80FEA8D4AF0F}" type="presOf" srcId="{53B9B2C7-06BA-41A1-A48F-582EE3FA3F78}" destId="{97396069-296C-4316-8580-DA994E07247D}" srcOrd="0" destOrd="0" presId="urn:microsoft.com/office/officeart/2009/3/layout/StepUpProcess"/>
    <dgm:cxn modelId="{8CF1C36A-403E-4A68-97FF-66B3F681BA1C}" srcId="{869CF71B-A128-40A0-B1FE-5BF2F4E90401}" destId="{53B9B2C7-06BA-41A1-A48F-582EE3FA3F78}" srcOrd="1" destOrd="0" parTransId="{9117F30E-F117-422D-A865-E20952C6DA99}" sibTransId="{F7F33995-150F-4AEE-8163-121BFF6FA0A5}"/>
    <dgm:cxn modelId="{6BC65255-E8E3-40BA-806C-EE9F347F7907}" srcId="{869CF71B-A128-40A0-B1FE-5BF2F4E90401}" destId="{56E75BF3-1F86-4F8E-A343-6B00F2A81FC7}" srcOrd="2" destOrd="0" parTransId="{657AC0F0-5054-4218-AC8E-92FF01640F4E}" sibTransId="{943385FE-418C-41E4-B9B8-077DC7729390}"/>
    <dgm:cxn modelId="{223A2883-6A38-4AAD-B83D-E2340364FAB1}" srcId="{869CF71B-A128-40A0-B1FE-5BF2F4E90401}" destId="{E8EBA701-D7C7-4388-A02F-6B79421C0EE6}" srcOrd="0" destOrd="0" parTransId="{106427AA-5D6B-4C4A-A1DB-DBE41569DBAA}" sibTransId="{C775FF43-E081-447B-9A5D-8A2F62404D44}"/>
    <dgm:cxn modelId="{5D1F07ED-218C-4CB9-ADF6-0D42855AA6B5}" type="presOf" srcId="{E8EBA701-D7C7-4388-A02F-6B79421C0EE6}" destId="{F407F9EE-1909-43C9-8E82-3371BB14620F}" srcOrd="0" destOrd="0" presId="urn:microsoft.com/office/officeart/2009/3/layout/StepUpProcess"/>
    <dgm:cxn modelId="{319FB2EE-8247-4693-A079-654310D90990}" type="presOf" srcId="{869CF71B-A128-40A0-B1FE-5BF2F4E90401}" destId="{2D0AEBDA-D913-4D3D-A29A-E6E1E9CE3BF9}" srcOrd="0" destOrd="0" presId="urn:microsoft.com/office/officeart/2009/3/layout/StepUpProcess"/>
    <dgm:cxn modelId="{E4DDF758-EA0A-42AC-AF45-125D3BC43B0F}" type="presParOf" srcId="{2D0AEBDA-D913-4D3D-A29A-E6E1E9CE3BF9}" destId="{7763B38E-201E-4699-A55B-14C1B7059690}" srcOrd="0" destOrd="0" presId="urn:microsoft.com/office/officeart/2009/3/layout/StepUpProcess"/>
    <dgm:cxn modelId="{B4C89132-7DC8-42D0-BF3D-2DC918D121CA}" type="presParOf" srcId="{7763B38E-201E-4699-A55B-14C1B7059690}" destId="{71BCABEE-774D-4B40-9BF2-537BE1262B88}" srcOrd="0" destOrd="0" presId="urn:microsoft.com/office/officeart/2009/3/layout/StepUpProcess"/>
    <dgm:cxn modelId="{9223FA24-42DB-4695-A650-A8DE2992A21F}" type="presParOf" srcId="{7763B38E-201E-4699-A55B-14C1B7059690}" destId="{F407F9EE-1909-43C9-8E82-3371BB14620F}" srcOrd="1" destOrd="0" presId="urn:microsoft.com/office/officeart/2009/3/layout/StepUpProcess"/>
    <dgm:cxn modelId="{3BD4B365-89AE-458C-9F23-8063D4492E9C}" type="presParOf" srcId="{7763B38E-201E-4699-A55B-14C1B7059690}" destId="{8E177D97-BB3E-48EC-82BB-225E5D3EB64C}" srcOrd="2" destOrd="0" presId="urn:microsoft.com/office/officeart/2009/3/layout/StepUpProcess"/>
    <dgm:cxn modelId="{5E77CBA6-8B97-4F3B-91E3-70D58309878A}" type="presParOf" srcId="{2D0AEBDA-D913-4D3D-A29A-E6E1E9CE3BF9}" destId="{31CB336E-AD7D-4E65-A035-02962C22BFD8}" srcOrd="1" destOrd="0" presId="urn:microsoft.com/office/officeart/2009/3/layout/StepUpProcess"/>
    <dgm:cxn modelId="{4968B8C4-3981-4A2A-8511-0B3D05B641BC}" type="presParOf" srcId="{31CB336E-AD7D-4E65-A035-02962C22BFD8}" destId="{FCB1FE1A-2560-42DF-97F9-DE1C6385988E}" srcOrd="0" destOrd="0" presId="urn:microsoft.com/office/officeart/2009/3/layout/StepUpProcess"/>
    <dgm:cxn modelId="{F93A7871-F752-4606-82E4-EB9A2E746FAC}" type="presParOf" srcId="{2D0AEBDA-D913-4D3D-A29A-E6E1E9CE3BF9}" destId="{15A6165F-A4A6-442F-84F3-3F989CC9028A}" srcOrd="2" destOrd="0" presId="urn:microsoft.com/office/officeart/2009/3/layout/StepUpProcess"/>
    <dgm:cxn modelId="{6814EC77-780C-44B9-80C8-93784563E305}" type="presParOf" srcId="{15A6165F-A4A6-442F-84F3-3F989CC9028A}" destId="{68102380-F842-405D-9DA9-D0603BEFC9D5}" srcOrd="0" destOrd="0" presId="urn:microsoft.com/office/officeart/2009/3/layout/StepUpProcess"/>
    <dgm:cxn modelId="{F7829F02-E788-4DBF-8299-6165FA561075}" type="presParOf" srcId="{15A6165F-A4A6-442F-84F3-3F989CC9028A}" destId="{97396069-296C-4316-8580-DA994E07247D}" srcOrd="1" destOrd="0" presId="urn:microsoft.com/office/officeart/2009/3/layout/StepUpProcess"/>
    <dgm:cxn modelId="{60B5B4AF-B5D3-4493-A696-A09D9F33BB1B}" type="presParOf" srcId="{15A6165F-A4A6-442F-84F3-3F989CC9028A}" destId="{76290CF3-29CF-4FDD-8CDD-DF9E3D840CDC}" srcOrd="2" destOrd="0" presId="urn:microsoft.com/office/officeart/2009/3/layout/StepUpProcess"/>
    <dgm:cxn modelId="{406CE1FE-79F1-4B0E-BF28-C19D3DD5E356}" type="presParOf" srcId="{2D0AEBDA-D913-4D3D-A29A-E6E1E9CE3BF9}" destId="{985E58DA-8324-4227-8FDD-75039956EFEC}" srcOrd="3" destOrd="0" presId="urn:microsoft.com/office/officeart/2009/3/layout/StepUpProcess"/>
    <dgm:cxn modelId="{7A8825B9-B16A-492C-81B5-98333AAF89FA}" type="presParOf" srcId="{985E58DA-8324-4227-8FDD-75039956EFEC}" destId="{2A30A692-9D12-4AC7-A920-53D060148D3B}" srcOrd="0" destOrd="0" presId="urn:microsoft.com/office/officeart/2009/3/layout/StepUpProcess"/>
    <dgm:cxn modelId="{6621DB24-5C28-49B4-B7D9-E07EB68ED102}" type="presParOf" srcId="{2D0AEBDA-D913-4D3D-A29A-E6E1E9CE3BF9}" destId="{66D7EB4F-DFAC-4DC2-A30D-E841E8F8C5B9}" srcOrd="4" destOrd="0" presId="urn:microsoft.com/office/officeart/2009/3/layout/StepUpProcess"/>
    <dgm:cxn modelId="{84DA043C-CDF8-476F-AF42-BD9A58CB7124}" type="presParOf" srcId="{66D7EB4F-DFAC-4DC2-A30D-E841E8F8C5B9}" destId="{97EBED2B-961F-4511-90EC-DFDCB311CCE0}" srcOrd="0" destOrd="0" presId="urn:microsoft.com/office/officeart/2009/3/layout/StepUpProcess"/>
    <dgm:cxn modelId="{C928CF22-C8AE-4B33-BD41-E59640E94023}" type="presParOf" srcId="{66D7EB4F-DFAC-4DC2-A30D-E841E8F8C5B9}" destId="{6E58E231-058F-421A-9203-6BAFC0A2464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9CF71B-A128-40A0-B1FE-5BF2F4E90401}" type="doc">
      <dgm:prSet loTypeId="urn:microsoft.com/office/officeart/2009/3/layout/StepUpProcess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hu-HU"/>
        </a:p>
      </dgm:t>
    </dgm:pt>
    <dgm:pt modelId="{E8EBA701-D7C7-4388-A02F-6B79421C0EE6}">
      <dgm:prSet phldrT="[Szöveg]"/>
      <dgm:spPr/>
      <dgm:t>
        <a:bodyPr/>
        <a:lstStyle/>
        <a:p>
          <a:r>
            <a:rPr lang="hu-HU" dirty="0"/>
            <a:t>Tanszéki, intézeti szinten</a:t>
          </a:r>
        </a:p>
      </dgm:t>
    </dgm:pt>
    <dgm:pt modelId="{106427AA-5D6B-4C4A-A1DB-DBE41569DBAA}" type="parTrans" cxnId="{223A2883-6A38-4AAD-B83D-E2340364FAB1}">
      <dgm:prSet/>
      <dgm:spPr/>
      <dgm:t>
        <a:bodyPr/>
        <a:lstStyle/>
        <a:p>
          <a:endParaRPr lang="hu-HU"/>
        </a:p>
      </dgm:t>
    </dgm:pt>
    <dgm:pt modelId="{C775FF43-E081-447B-9A5D-8A2F62404D44}" type="sibTrans" cxnId="{223A2883-6A38-4AAD-B83D-E2340364FAB1}">
      <dgm:prSet/>
      <dgm:spPr/>
      <dgm:t>
        <a:bodyPr/>
        <a:lstStyle/>
        <a:p>
          <a:endParaRPr lang="hu-HU"/>
        </a:p>
      </dgm:t>
    </dgm:pt>
    <dgm:pt modelId="{53B9B2C7-06BA-41A1-A48F-582EE3FA3F78}">
      <dgm:prSet phldrT="[Szöveg]"/>
      <dgm:spPr/>
      <dgm:t>
        <a:bodyPr/>
        <a:lstStyle/>
        <a:p>
          <a:r>
            <a:rPr lang="hu-HU" dirty="0"/>
            <a:t>Kari szinten</a:t>
          </a:r>
        </a:p>
      </dgm:t>
    </dgm:pt>
    <dgm:pt modelId="{9117F30E-F117-422D-A865-E20952C6DA99}" type="parTrans" cxnId="{8CF1C36A-403E-4A68-97FF-66B3F681BA1C}">
      <dgm:prSet/>
      <dgm:spPr/>
      <dgm:t>
        <a:bodyPr/>
        <a:lstStyle/>
        <a:p>
          <a:endParaRPr lang="hu-HU"/>
        </a:p>
      </dgm:t>
    </dgm:pt>
    <dgm:pt modelId="{F7F33995-150F-4AEE-8163-121BFF6FA0A5}" type="sibTrans" cxnId="{8CF1C36A-403E-4A68-97FF-66B3F681BA1C}">
      <dgm:prSet/>
      <dgm:spPr/>
      <dgm:t>
        <a:bodyPr/>
        <a:lstStyle/>
        <a:p>
          <a:endParaRPr lang="hu-HU"/>
        </a:p>
      </dgm:t>
    </dgm:pt>
    <dgm:pt modelId="{56E75BF3-1F86-4F8E-A343-6B00F2A81FC7}">
      <dgm:prSet phldrT="[Szöveg]"/>
      <dgm:spPr/>
      <dgm:t>
        <a:bodyPr/>
        <a:lstStyle/>
        <a:p>
          <a:r>
            <a:rPr lang="hu-HU" dirty="0" err="1"/>
            <a:t>Összegyetemi</a:t>
          </a:r>
          <a:r>
            <a:rPr lang="hu-HU" dirty="0"/>
            <a:t> szinten</a:t>
          </a:r>
        </a:p>
      </dgm:t>
    </dgm:pt>
    <dgm:pt modelId="{657AC0F0-5054-4218-AC8E-92FF01640F4E}" type="parTrans" cxnId="{6BC65255-E8E3-40BA-806C-EE9F347F7907}">
      <dgm:prSet/>
      <dgm:spPr/>
      <dgm:t>
        <a:bodyPr/>
        <a:lstStyle/>
        <a:p>
          <a:endParaRPr lang="hu-HU"/>
        </a:p>
      </dgm:t>
    </dgm:pt>
    <dgm:pt modelId="{943385FE-418C-41E4-B9B8-077DC7729390}" type="sibTrans" cxnId="{6BC65255-E8E3-40BA-806C-EE9F347F7907}">
      <dgm:prSet/>
      <dgm:spPr/>
      <dgm:t>
        <a:bodyPr/>
        <a:lstStyle/>
        <a:p>
          <a:endParaRPr lang="hu-HU"/>
        </a:p>
      </dgm:t>
    </dgm:pt>
    <dgm:pt modelId="{2D0AEBDA-D913-4D3D-A29A-E6E1E9CE3BF9}" type="pres">
      <dgm:prSet presAssocID="{869CF71B-A128-40A0-B1FE-5BF2F4E90401}" presName="rootnode" presStyleCnt="0">
        <dgm:presLayoutVars>
          <dgm:chMax/>
          <dgm:chPref/>
          <dgm:dir/>
          <dgm:animLvl val="lvl"/>
        </dgm:presLayoutVars>
      </dgm:prSet>
      <dgm:spPr/>
    </dgm:pt>
    <dgm:pt modelId="{7763B38E-201E-4699-A55B-14C1B7059690}" type="pres">
      <dgm:prSet presAssocID="{E8EBA701-D7C7-4388-A02F-6B79421C0EE6}" presName="composite" presStyleCnt="0"/>
      <dgm:spPr/>
    </dgm:pt>
    <dgm:pt modelId="{71BCABEE-774D-4B40-9BF2-537BE1262B88}" type="pres">
      <dgm:prSet presAssocID="{E8EBA701-D7C7-4388-A02F-6B79421C0EE6}" presName="LShape" presStyleLbl="alignNode1" presStyleIdx="0" presStyleCnt="5"/>
      <dgm:spPr/>
    </dgm:pt>
    <dgm:pt modelId="{F407F9EE-1909-43C9-8E82-3371BB14620F}" type="pres">
      <dgm:prSet presAssocID="{E8EBA701-D7C7-4388-A02F-6B79421C0EE6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E177D97-BB3E-48EC-82BB-225E5D3EB64C}" type="pres">
      <dgm:prSet presAssocID="{E8EBA701-D7C7-4388-A02F-6B79421C0EE6}" presName="Triangle" presStyleLbl="alignNode1" presStyleIdx="1" presStyleCnt="5"/>
      <dgm:spPr/>
    </dgm:pt>
    <dgm:pt modelId="{31CB336E-AD7D-4E65-A035-02962C22BFD8}" type="pres">
      <dgm:prSet presAssocID="{C775FF43-E081-447B-9A5D-8A2F62404D44}" presName="sibTrans" presStyleCnt="0"/>
      <dgm:spPr/>
    </dgm:pt>
    <dgm:pt modelId="{FCB1FE1A-2560-42DF-97F9-DE1C6385988E}" type="pres">
      <dgm:prSet presAssocID="{C775FF43-E081-447B-9A5D-8A2F62404D44}" presName="space" presStyleCnt="0"/>
      <dgm:spPr/>
    </dgm:pt>
    <dgm:pt modelId="{15A6165F-A4A6-442F-84F3-3F989CC9028A}" type="pres">
      <dgm:prSet presAssocID="{53B9B2C7-06BA-41A1-A48F-582EE3FA3F78}" presName="composite" presStyleCnt="0"/>
      <dgm:spPr/>
    </dgm:pt>
    <dgm:pt modelId="{68102380-F842-405D-9DA9-D0603BEFC9D5}" type="pres">
      <dgm:prSet presAssocID="{53B9B2C7-06BA-41A1-A48F-582EE3FA3F78}" presName="LShape" presStyleLbl="alignNode1" presStyleIdx="2" presStyleCnt="5"/>
      <dgm:spPr/>
    </dgm:pt>
    <dgm:pt modelId="{97396069-296C-4316-8580-DA994E07247D}" type="pres">
      <dgm:prSet presAssocID="{53B9B2C7-06BA-41A1-A48F-582EE3FA3F78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6290CF3-29CF-4FDD-8CDD-DF9E3D840CDC}" type="pres">
      <dgm:prSet presAssocID="{53B9B2C7-06BA-41A1-A48F-582EE3FA3F78}" presName="Triangle" presStyleLbl="alignNode1" presStyleIdx="3" presStyleCnt="5"/>
      <dgm:spPr/>
    </dgm:pt>
    <dgm:pt modelId="{985E58DA-8324-4227-8FDD-75039956EFEC}" type="pres">
      <dgm:prSet presAssocID="{F7F33995-150F-4AEE-8163-121BFF6FA0A5}" presName="sibTrans" presStyleCnt="0"/>
      <dgm:spPr/>
    </dgm:pt>
    <dgm:pt modelId="{2A30A692-9D12-4AC7-A920-53D060148D3B}" type="pres">
      <dgm:prSet presAssocID="{F7F33995-150F-4AEE-8163-121BFF6FA0A5}" presName="space" presStyleCnt="0"/>
      <dgm:spPr/>
    </dgm:pt>
    <dgm:pt modelId="{66D7EB4F-DFAC-4DC2-A30D-E841E8F8C5B9}" type="pres">
      <dgm:prSet presAssocID="{56E75BF3-1F86-4F8E-A343-6B00F2A81FC7}" presName="composite" presStyleCnt="0"/>
      <dgm:spPr/>
    </dgm:pt>
    <dgm:pt modelId="{97EBED2B-961F-4511-90EC-DFDCB311CCE0}" type="pres">
      <dgm:prSet presAssocID="{56E75BF3-1F86-4F8E-A343-6B00F2A81FC7}" presName="LShape" presStyleLbl="alignNode1" presStyleIdx="4" presStyleCnt="5"/>
      <dgm:spPr/>
    </dgm:pt>
    <dgm:pt modelId="{6E58E231-058F-421A-9203-6BAFC0A24644}" type="pres">
      <dgm:prSet presAssocID="{56E75BF3-1F86-4F8E-A343-6B00F2A81FC7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3D9D333-758D-4873-ABA2-7D2D61403DEA}" type="presOf" srcId="{56E75BF3-1F86-4F8E-A343-6B00F2A81FC7}" destId="{6E58E231-058F-421A-9203-6BAFC0A24644}" srcOrd="0" destOrd="0" presId="urn:microsoft.com/office/officeart/2009/3/layout/StepUpProcess"/>
    <dgm:cxn modelId="{280C7061-80D8-4CBE-82BF-80FEA8D4AF0F}" type="presOf" srcId="{53B9B2C7-06BA-41A1-A48F-582EE3FA3F78}" destId="{97396069-296C-4316-8580-DA994E07247D}" srcOrd="0" destOrd="0" presId="urn:microsoft.com/office/officeart/2009/3/layout/StepUpProcess"/>
    <dgm:cxn modelId="{8CF1C36A-403E-4A68-97FF-66B3F681BA1C}" srcId="{869CF71B-A128-40A0-B1FE-5BF2F4E90401}" destId="{53B9B2C7-06BA-41A1-A48F-582EE3FA3F78}" srcOrd="1" destOrd="0" parTransId="{9117F30E-F117-422D-A865-E20952C6DA99}" sibTransId="{F7F33995-150F-4AEE-8163-121BFF6FA0A5}"/>
    <dgm:cxn modelId="{6BC65255-E8E3-40BA-806C-EE9F347F7907}" srcId="{869CF71B-A128-40A0-B1FE-5BF2F4E90401}" destId="{56E75BF3-1F86-4F8E-A343-6B00F2A81FC7}" srcOrd="2" destOrd="0" parTransId="{657AC0F0-5054-4218-AC8E-92FF01640F4E}" sibTransId="{943385FE-418C-41E4-B9B8-077DC7729390}"/>
    <dgm:cxn modelId="{223A2883-6A38-4AAD-B83D-E2340364FAB1}" srcId="{869CF71B-A128-40A0-B1FE-5BF2F4E90401}" destId="{E8EBA701-D7C7-4388-A02F-6B79421C0EE6}" srcOrd="0" destOrd="0" parTransId="{106427AA-5D6B-4C4A-A1DB-DBE41569DBAA}" sibTransId="{C775FF43-E081-447B-9A5D-8A2F62404D44}"/>
    <dgm:cxn modelId="{5D1F07ED-218C-4CB9-ADF6-0D42855AA6B5}" type="presOf" srcId="{E8EBA701-D7C7-4388-A02F-6B79421C0EE6}" destId="{F407F9EE-1909-43C9-8E82-3371BB14620F}" srcOrd="0" destOrd="0" presId="urn:microsoft.com/office/officeart/2009/3/layout/StepUpProcess"/>
    <dgm:cxn modelId="{319FB2EE-8247-4693-A079-654310D90990}" type="presOf" srcId="{869CF71B-A128-40A0-B1FE-5BF2F4E90401}" destId="{2D0AEBDA-D913-4D3D-A29A-E6E1E9CE3BF9}" srcOrd="0" destOrd="0" presId="urn:microsoft.com/office/officeart/2009/3/layout/StepUpProcess"/>
    <dgm:cxn modelId="{E4DDF758-EA0A-42AC-AF45-125D3BC43B0F}" type="presParOf" srcId="{2D0AEBDA-D913-4D3D-A29A-E6E1E9CE3BF9}" destId="{7763B38E-201E-4699-A55B-14C1B7059690}" srcOrd="0" destOrd="0" presId="urn:microsoft.com/office/officeart/2009/3/layout/StepUpProcess"/>
    <dgm:cxn modelId="{B4C89132-7DC8-42D0-BF3D-2DC918D121CA}" type="presParOf" srcId="{7763B38E-201E-4699-A55B-14C1B7059690}" destId="{71BCABEE-774D-4B40-9BF2-537BE1262B88}" srcOrd="0" destOrd="0" presId="urn:microsoft.com/office/officeart/2009/3/layout/StepUpProcess"/>
    <dgm:cxn modelId="{9223FA24-42DB-4695-A650-A8DE2992A21F}" type="presParOf" srcId="{7763B38E-201E-4699-A55B-14C1B7059690}" destId="{F407F9EE-1909-43C9-8E82-3371BB14620F}" srcOrd="1" destOrd="0" presId="urn:microsoft.com/office/officeart/2009/3/layout/StepUpProcess"/>
    <dgm:cxn modelId="{3BD4B365-89AE-458C-9F23-8063D4492E9C}" type="presParOf" srcId="{7763B38E-201E-4699-A55B-14C1B7059690}" destId="{8E177D97-BB3E-48EC-82BB-225E5D3EB64C}" srcOrd="2" destOrd="0" presId="urn:microsoft.com/office/officeart/2009/3/layout/StepUpProcess"/>
    <dgm:cxn modelId="{5E77CBA6-8B97-4F3B-91E3-70D58309878A}" type="presParOf" srcId="{2D0AEBDA-D913-4D3D-A29A-E6E1E9CE3BF9}" destId="{31CB336E-AD7D-4E65-A035-02962C22BFD8}" srcOrd="1" destOrd="0" presId="urn:microsoft.com/office/officeart/2009/3/layout/StepUpProcess"/>
    <dgm:cxn modelId="{4968B8C4-3981-4A2A-8511-0B3D05B641BC}" type="presParOf" srcId="{31CB336E-AD7D-4E65-A035-02962C22BFD8}" destId="{FCB1FE1A-2560-42DF-97F9-DE1C6385988E}" srcOrd="0" destOrd="0" presId="urn:microsoft.com/office/officeart/2009/3/layout/StepUpProcess"/>
    <dgm:cxn modelId="{F93A7871-F752-4606-82E4-EB9A2E746FAC}" type="presParOf" srcId="{2D0AEBDA-D913-4D3D-A29A-E6E1E9CE3BF9}" destId="{15A6165F-A4A6-442F-84F3-3F989CC9028A}" srcOrd="2" destOrd="0" presId="urn:microsoft.com/office/officeart/2009/3/layout/StepUpProcess"/>
    <dgm:cxn modelId="{6814EC77-780C-44B9-80C8-93784563E305}" type="presParOf" srcId="{15A6165F-A4A6-442F-84F3-3F989CC9028A}" destId="{68102380-F842-405D-9DA9-D0603BEFC9D5}" srcOrd="0" destOrd="0" presId="urn:microsoft.com/office/officeart/2009/3/layout/StepUpProcess"/>
    <dgm:cxn modelId="{F7829F02-E788-4DBF-8299-6165FA561075}" type="presParOf" srcId="{15A6165F-A4A6-442F-84F3-3F989CC9028A}" destId="{97396069-296C-4316-8580-DA994E07247D}" srcOrd="1" destOrd="0" presId="urn:microsoft.com/office/officeart/2009/3/layout/StepUpProcess"/>
    <dgm:cxn modelId="{60B5B4AF-B5D3-4493-A696-A09D9F33BB1B}" type="presParOf" srcId="{15A6165F-A4A6-442F-84F3-3F989CC9028A}" destId="{76290CF3-29CF-4FDD-8CDD-DF9E3D840CDC}" srcOrd="2" destOrd="0" presId="urn:microsoft.com/office/officeart/2009/3/layout/StepUpProcess"/>
    <dgm:cxn modelId="{406CE1FE-79F1-4B0E-BF28-C19D3DD5E356}" type="presParOf" srcId="{2D0AEBDA-D913-4D3D-A29A-E6E1E9CE3BF9}" destId="{985E58DA-8324-4227-8FDD-75039956EFEC}" srcOrd="3" destOrd="0" presId="urn:microsoft.com/office/officeart/2009/3/layout/StepUpProcess"/>
    <dgm:cxn modelId="{7A8825B9-B16A-492C-81B5-98333AAF89FA}" type="presParOf" srcId="{985E58DA-8324-4227-8FDD-75039956EFEC}" destId="{2A30A692-9D12-4AC7-A920-53D060148D3B}" srcOrd="0" destOrd="0" presId="urn:microsoft.com/office/officeart/2009/3/layout/StepUpProcess"/>
    <dgm:cxn modelId="{6621DB24-5C28-49B4-B7D9-E07EB68ED102}" type="presParOf" srcId="{2D0AEBDA-D913-4D3D-A29A-E6E1E9CE3BF9}" destId="{66D7EB4F-DFAC-4DC2-A30D-E841E8F8C5B9}" srcOrd="4" destOrd="0" presId="urn:microsoft.com/office/officeart/2009/3/layout/StepUpProcess"/>
    <dgm:cxn modelId="{84DA043C-CDF8-476F-AF42-BD9A58CB7124}" type="presParOf" srcId="{66D7EB4F-DFAC-4DC2-A30D-E841E8F8C5B9}" destId="{97EBED2B-961F-4511-90EC-DFDCB311CCE0}" srcOrd="0" destOrd="0" presId="urn:microsoft.com/office/officeart/2009/3/layout/StepUpProcess"/>
    <dgm:cxn modelId="{C928CF22-C8AE-4B33-BD41-E59640E94023}" type="presParOf" srcId="{66D7EB4F-DFAC-4DC2-A30D-E841E8F8C5B9}" destId="{6E58E231-058F-421A-9203-6BAFC0A2464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CABEE-774D-4B40-9BF2-537BE1262B88}">
      <dsp:nvSpPr>
        <dsp:cNvPr id="0" name=""/>
        <dsp:cNvSpPr/>
      </dsp:nvSpPr>
      <dsp:spPr>
        <a:xfrm rot="5400000">
          <a:off x="204844" y="639250"/>
          <a:ext cx="609715" cy="101455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7F9EE-1909-43C9-8E82-3371BB14620F}">
      <dsp:nvSpPr>
        <dsp:cNvPr id="0" name=""/>
        <dsp:cNvSpPr/>
      </dsp:nvSpPr>
      <dsp:spPr>
        <a:xfrm>
          <a:off x="103067" y="942383"/>
          <a:ext cx="915943" cy="802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Egyéni választású eszközhasználat</a:t>
          </a:r>
        </a:p>
      </dsp:txBody>
      <dsp:txXfrm>
        <a:off x="103067" y="942383"/>
        <a:ext cx="915943" cy="802878"/>
      </dsp:txXfrm>
    </dsp:sp>
    <dsp:sp modelId="{8E177D97-BB3E-48EC-82BB-225E5D3EB64C}">
      <dsp:nvSpPr>
        <dsp:cNvPr id="0" name=""/>
        <dsp:cNvSpPr/>
      </dsp:nvSpPr>
      <dsp:spPr>
        <a:xfrm>
          <a:off x="846191" y="564558"/>
          <a:ext cx="172819" cy="172819"/>
        </a:xfrm>
        <a:prstGeom prst="triangle">
          <a:avLst>
            <a:gd name="adj" fmla="val 100000"/>
          </a:avLst>
        </a:prstGeom>
        <a:solidFill>
          <a:schemeClr val="accent5">
            <a:hueOff val="-170749"/>
            <a:satOff val="-14858"/>
            <a:lumOff val="-147"/>
            <a:alphaOff val="0"/>
          </a:schemeClr>
        </a:solidFill>
        <a:ln w="15875" cap="flat" cmpd="sng" algn="ctr">
          <a:solidFill>
            <a:schemeClr val="accent5">
              <a:hueOff val="-170749"/>
              <a:satOff val="-14858"/>
              <a:lumOff val="-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02380-F842-405D-9DA9-D0603BEFC9D5}">
      <dsp:nvSpPr>
        <dsp:cNvPr id="0" name=""/>
        <dsp:cNvSpPr/>
      </dsp:nvSpPr>
      <dsp:spPr>
        <a:xfrm rot="5400000">
          <a:off x="1326137" y="361785"/>
          <a:ext cx="609715" cy="101455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341498"/>
            <a:satOff val="-29716"/>
            <a:lumOff val="-294"/>
            <a:alphaOff val="0"/>
          </a:schemeClr>
        </a:solidFill>
        <a:ln w="15875" cap="flat" cmpd="sng" algn="ctr">
          <a:solidFill>
            <a:schemeClr val="accent5">
              <a:hueOff val="-341498"/>
              <a:satOff val="-29716"/>
              <a:lumOff val="-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96069-296C-4316-8580-DA994E07247D}">
      <dsp:nvSpPr>
        <dsp:cNvPr id="0" name=""/>
        <dsp:cNvSpPr/>
      </dsp:nvSpPr>
      <dsp:spPr>
        <a:xfrm>
          <a:off x="1224361" y="664917"/>
          <a:ext cx="915943" cy="802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Kiválasztott eszközök erősebb támogatása</a:t>
          </a:r>
        </a:p>
      </dsp:txBody>
      <dsp:txXfrm>
        <a:off x="1224361" y="664917"/>
        <a:ext cx="915943" cy="802878"/>
      </dsp:txXfrm>
    </dsp:sp>
    <dsp:sp modelId="{76290CF3-29CF-4FDD-8CDD-DF9E3D840CDC}">
      <dsp:nvSpPr>
        <dsp:cNvPr id="0" name=""/>
        <dsp:cNvSpPr/>
      </dsp:nvSpPr>
      <dsp:spPr>
        <a:xfrm>
          <a:off x="1967485" y="287092"/>
          <a:ext cx="172819" cy="172819"/>
        </a:xfrm>
        <a:prstGeom prst="triangle">
          <a:avLst>
            <a:gd name="adj" fmla="val 100000"/>
          </a:avLst>
        </a:prstGeom>
        <a:solidFill>
          <a:schemeClr val="accent5">
            <a:hueOff val="-512246"/>
            <a:satOff val="-44573"/>
            <a:lumOff val="-441"/>
            <a:alphaOff val="0"/>
          </a:schemeClr>
        </a:solidFill>
        <a:ln w="15875" cap="flat" cmpd="sng" algn="ctr">
          <a:solidFill>
            <a:schemeClr val="accent5">
              <a:hueOff val="-512246"/>
              <a:satOff val="-44573"/>
              <a:lumOff val="-4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BED2B-961F-4511-90EC-DFDCB311CCE0}">
      <dsp:nvSpPr>
        <dsp:cNvPr id="0" name=""/>
        <dsp:cNvSpPr/>
      </dsp:nvSpPr>
      <dsp:spPr>
        <a:xfrm rot="5400000">
          <a:off x="2447431" y="84320"/>
          <a:ext cx="609715" cy="101455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682995"/>
            <a:satOff val="-59431"/>
            <a:lumOff val="-588"/>
            <a:alphaOff val="0"/>
          </a:schemeClr>
        </a:solidFill>
        <a:ln w="15875" cap="flat" cmpd="sng" algn="ctr">
          <a:solidFill>
            <a:schemeClr val="accent5">
              <a:hueOff val="-682995"/>
              <a:satOff val="-59431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8E231-058F-421A-9203-6BAFC0A24644}">
      <dsp:nvSpPr>
        <dsp:cNvPr id="0" name=""/>
        <dsp:cNvSpPr/>
      </dsp:nvSpPr>
      <dsp:spPr>
        <a:xfrm>
          <a:off x="2345654" y="387452"/>
          <a:ext cx="915943" cy="802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Csak kijelölt, támogatott eszközök használata</a:t>
          </a:r>
        </a:p>
      </dsp:txBody>
      <dsp:txXfrm>
        <a:off x="2345654" y="387452"/>
        <a:ext cx="915943" cy="802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CABEE-774D-4B40-9BF2-537BE1262B88}">
      <dsp:nvSpPr>
        <dsp:cNvPr id="0" name=""/>
        <dsp:cNvSpPr/>
      </dsp:nvSpPr>
      <dsp:spPr>
        <a:xfrm rot="5400000">
          <a:off x="181253" y="600649"/>
          <a:ext cx="542885" cy="903349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7F9EE-1909-43C9-8E82-3371BB14620F}">
      <dsp:nvSpPr>
        <dsp:cNvPr id="0" name=""/>
        <dsp:cNvSpPr/>
      </dsp:nvSpPr>
      <dsp:spPr>
        <a:xfrm>
          <a:off x="90632" y="870556"/>
          <a:ext cx="815548" cy="714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Tanszéki, intézeti szinten</a:t>
          </a:r>
        </a:p>
      </dsp:txBody>
      <dsp:txXfrm>
        <a:off x="90632" y="870556"/>
        <a:ext cx="815548" cy="714876"/>
      </dsp:txXfrm>
    </dsp:sp>
    <dsp:sp modelId="{8E177D97-BB3E-48EC-82BB-225E5D3EB64C}">
      <dsp:nvSpPr>
        <dsp:cNvPr id="0" name=""/>
        <dsp:cNvSpPr/>
      </dsp:nvSpPr>
      <dsp:spPr>
        <a:xfrm>
          <a:off x="752303" y="534143"/>
          <a:ext cx="153877" cy="153877"/>
        </a:xfrm>
        <a:prstGeom prst="triangle">
          <a:avLst>
            <a:gd name="adj" fmla="val 100000"/>
          </a:avLst>
        </a:prstGeom>
        <a:solidFill>
          <a:schemeClr val="accent6">
            <a:shade val="50000"/>
            <a:hueOff val="0"/>
            <a:satOff val="-2080"/>
            <a:lumOff val="16581"/>
            <a:alphaOff val="0"/>
          </a:schemeClr>
        </a:solidFill>
        <a:ln w="15875" cap="flat" cmpd="sng" algn="ctr">
          <a:solidFill>
            <a:schemeClr val="accent6">
              <a:shade val="50000"/>
              <a:hueOff val="0"/>
              <a:satOff val="-2080"/>
              <a:lumOff val="165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02380-F842-405D-9DA9-D0603BEFC9D5}">
      <dsp:nvSpPr>
        <dsp:cNvPr id="0" name=""/>
        <dsp:cNvSpPr/>
      </dsp:nvSpPr>
      <dsp:spPr>
        <a:xfrm rot="5400000">
          <a:off x="1179644" y="353596"/>
          <a:ext cx="542885" cy="903349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shade val="50000"/>
            <a:hueOff val="0"/>
            <a:satOff val="-4159"/>
            <a:lumOff val="33162"/>
            <a:alphaOff val="0"/>
          </a:schemeClr>
        </a:solidFill>
        <a:ln w="15875" cap="flat" cmpd="sng" algn="ctr">
          <a:solidFill>
            <a:schemeClr val="accent6">
              <a:shade val="50000"/>
              <a:hueOff val="0"/>
              <a:satOff val="-4159"/>
              <a:lumOff val="331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96069-296C-4316-8580-DA994E07247D}">
      <dsp:nvSpPr>
        <dsp:cNvPr id="0" name=""/>
        <dsp:cNvSpPr/>
      </dsp:nvSpPr>
      <dsp:spPr>
        <a:xfrm>
          <a:off x="1089023" y="623503"/>
          <a:ext cx="815548" cy="714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Kari szinten</a:t>
          </a:r>
        </a:p>
      </dsp:txBody>
      <dsp:txXfrm>
        <a:off x="1089023" y="623503"/>
        <a:ext cx="815548" cy="714876"/>
      </dsp:txXfrm>
    </dsp:sp>
    <dsp:sp modelId="{76290CF3-29CF-4FDD-8CDD-DF9E3D840CDC}">
      <dsp:nvSpPr>
        <dsp:cNvPr id="0" name=""/>
        <dsp:cNvSpPr/>
      </dsp:nvSpPr>
      <dsp:spPr>
        <a:xfrm>
          <a:off x="1750694" y="287090"/>
          <a:ext cx="153877" cy="153877"/>
        </a:xfrm>
        <a:prstGeom prst="triangle">
          <a:avLst>
            <a:gd name="adj" fmla="val 100000"/>
          </a:avLst>
        </a:prstGeom>
        <a:solidFill>
          <a:schemeClr val="accent6">
            <a:shade val="50000"/>
            <a:hueOff val="0"/>
            <a:satOff val="-4159"/>
            <a:lumOff val="33162"/>
            <a:alphaOff val="0"/>
          </a:schemeClr>
        </a:solidFill>
        <a:ln w="15875" cap="flat" cmpd="sng" algn="ctr">
          <a:solidFill>
            <a:schemeClr val="accent6">
              <a:shade val="50000"/>
              <a:hueOff val="0"/>
              <a:satOff val="-4159"/>
              <a:lumOff val="331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BED2B-961F-4511-90EC-DFDCB311CCE0}">
      <dsp:nvSpPr>
        <dsp:cNvPr id="0" name=""/>
        <dsp:cNvSpPr/>
      </dsp:nvSpPr>
      <dsp:spPr>
        <a:xfrm rot="5400000">
          <a:off x="2178035" y="106543"/>
          <a:ext cx="542885" cy="903349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shade val="50000"/>
            <a:hueOff val="0"/>
            <a:satOff val="-2080"/>
            <a:lumOff val="16581"/>
            <a:alphaOff val="0"/>
          </a:schemeClr>
        </a:solidFill>
        <a:ln w="15875" cap="flat" cmpd="sng" algn="ctr">
          <a:solidFill>
            <a:schemeClr val="accent6">
              <a:shade val="50000"/>
              <a:hueOff val="0"/>
              <a:satOff val="-2080"/>
              <a:lumOff val="165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8E231-058F-421A-9203-6BAFC0A24644}">
      <dsp:nvSpPr>
        <dsp:cNvPr id="0" name=""/>
        <dsp:cNvSpPr/>
      </dsp:nvSpPr>
      <dsp:spPr>
        <a:xfrm>
          <a:off x="2087414" y="376450"/>
          <a:ext cx="815548" cy="714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 err="1"/>
            <a:t>Összegyetemi</a:t>
          </a:r>
          <a:r>
            <a:rPr lang="hu-HU" sz="1000" kern="1200" dirty="0"/>
            <a:t> szinten</a:t>
          </a:r>
        </a:p>
      </dsp:txBody>
      <dsp:txXfrm>
        <a:off x="2087414" y="376450"/>
        <a:ext cx="815548" cy="714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BF6ED-4C7C-4E09-8F71-33FDE5D3A9E3}" type="datetimeFigureOut">
              <a:rPr lang="hu-HU" smtClean="0"/>
              <a:t>2020. 06. 10.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1528C-FDA8-4D71-B12E-62C47F47AA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4533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D316-9BC7-42C3-816C-846AD81E1744}" type="datetime1">
              <a:rPr lang="hu-HU" smtClean="0"/>
              <a:t>2020. 06. 10.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IKT-kutatóközpont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9B70-2F11-42C9-8373-3944EEBAF1A8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446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B785-7C27-4BD7-8AE6-D36DD7C78FF8}" type="datetime1">
              <a:rPr lang="hu-HU" smtClean="0"/>
              <a:t>2020. 06. 10.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IKT-kutatóközpont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9B70-2F11-42C9-8373-3944EEBAF1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763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A4BE-5687-4073-A02F-6C029D886624}" type="datetime1">
              <a:rPr lang="hu-HU" smtClean="0"/>
              <a:t>2020. 06. 10.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IKT-kutatóközpont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9B70-2F11-42C9-8373-3944EEBAF1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123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16E7-A20F-4A61-BA69-707E8919E233}" type="datetime1">
              <a:rPr lang="hu-HU" smtClean="0"/>
              <a:t>2020. 06. 10.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IKT-kutatóközpont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9B70-2F11-42C9-8373-3944EEBAF1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915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A8E8-4DB5-4FB8-A061-FA98545B6687}" type="datetime1">
              <a:rPr lang="hu-HU" smtClean="0"/>
              <a:t>2020. 06. 10.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IKT-kutatóközpont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9B70-2F11-42C9-8373-3944EEBAF1A8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08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BA6E-2AB3-4858-8629-63DAC1C9AF9F}" type="datetime1">
              <a:rPr lang="hu-HU" smtClean="0"/>
              <a:t>2020. 06. 10.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IKT-kutatóközpont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9B70-2F11-42C9-8373-3944EEBAF1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867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4F0A-C7DF-4860-B98E-9B81641798A2}" type="datetime1">
              <a:rPr lang="hu-HU" smtClean="0"/>
              <a:t>2020. 06. 10.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IKT-kutatóközpont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9B70-2F11-42C9-8373-3944EEBAF1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889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5507-2F13-4751-A1A4-BFCC9C09B40A}" type="datetime1">
              <a:rPr lang="hu-HU" smtClean="0"/>
              <a:t>2020. 06. 10.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IKT-kutatóközpont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9B70-2F11-42C9-8373-3944EEBAF1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578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0852-2029-4290-99E6-56E320BE472D}" type="datetime1">
              <a:rPr lang="hu-HU" smtClean="0"/>
              <a:t>2020. 06. 10.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hu-HU"/>
              <a:t>IKT-kutatóközpont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9B70-2F11-42C9-8373-3944EEBAF1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045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0E6239C-8BB3-477A-8472-5BAC81B3BE49}" type="datetime1">
              <a:rPr lang="hu-HU" smtClean="0"/>
              <a:t>2020. 06. 10.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IKT-kutatóközpont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999B70-2F11-42C9-8373-3944EEBAF1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6403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FF58-3E67-49C0-AF3D-ADCA8CCF1C37}" type="datetime1">
              <a:rPr lang="hu-HU" smtClean="0"/>
              <a:t>2020. 06. 10.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IKT-kutatóközpont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9B70-2F11-42C9-8373-3944EEBAF1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7575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DCD4D4C-C8D9-4FDF-97D7-271EF0DDBFDF}" type="datetime1">
              <a:rPr lang="hu-HU" smtClean="0"/>
              <a:t>2020. 06. 10.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hu-HU"/>
              <a:t>IKT-kutatóközpont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A999B70-2F11-42C9-8373-3944EEBAF1A8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85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kt.kutatokozpont@kre.hu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kre.hu/btk/index.php/2015-12-05-09-31-20/ikt-kutatokozpont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re.hu/ebook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kre.hu/btk/index.php/2015-12-05-09-31-20/ikt-kutatokozpont.html" TargetMode="External"/><Relationship Id="rId4" Type="http://schemas.openxmlformats.org/officeDocument/2006/relationships/hyperlink" Target="http://www.koronaviruskutatas.h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00100" y="821673"/>
            <a:ext cx="7543800" cy="3566160"/>
          </a:xfrm>
        </p:spPr>
        <p:txBody>
          <a:bodyPr>
            <a:normAutofit/>
          </a:bodyPr>
          <a:lstStyle/>
          <a:p>
            <a:r>
              <a:rPr lang="hu-HU" sz="3200" dirty="0">
                <a:latin typeface="+mn-lt"/>
                <a:cs typeface="Helvetica" panose="020B0604020202020204" pitchFamily="34" charset="0"/>
              </a:rPr>
              <a:t>Gyakorlati képzés támogatása digitális eszközökkel a KRE-n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75656" y="4555908"/>
            <a:ext cx="6400800" cy="610995"/>
          </a:xfrm>
        </p:spPr>
        <p:txBody>
          <a:bodyPr>
            <a:normAutofit fontScale="92500" lnSpcReduction="20000"/>
          </a:bodyPr>
          <a:lstStyle/>
          <a:p>
            <a:r>
              <a:rPr lang="hu-HU" sz="1900" cap="none" dirty="0">
                <a:solidFill>
                  <a:schemeClr val="tx1"/>
                </a:solidFill>
                <a:latin typeface="+mn-lt"/>
                <a:cs typeface="Helvetica" panose="020B0604020202020204" pitchFamily="34" charset="0"/>
              </a:rPr>
              <a:t>Dr. habil. </a:t>
            </a:r>
            <a:r>
              <a:rPr lang="hu-HU" sz="1900" cap="none" dirty="0" err="1">
                <a:solidFill>
                  <a:schemeClr val="tx1"/>
                </a:solidFill>
                <a:latin typeface="+mn-lt"/>
                <a:cs typeface="Helvetica" panose="020B0604020202020204" pitchFamily="34" charset="0"/>
              </a:rPr>
              <a:t>Dringó-horváth</a:t>
            </a:r>
            <a:r>
              <a:rPr lang="hu-HU" sz="1900" cap="none" dirty="0">
                <a:solidFill>
                  <a:schemeClr val="tx1"/>
                </a:solidFill>
                <a:latin typeface="+mn-lt"/>
                <a:cs typeface="Helvetica" panose="020B0604020202020204" pitchFamily="34" charset="0"/>
              </a:rPr>
              <a:t> </a:t>
            </a:r>
            <a:r>
              <a:rPr lang="hu-HU" sz="1900" cap="none" dirty="0" err="1">
                <a:solidFill>
                  <a:schemeClr val="tx1"/>
                </a:solidFill>
                <a:latin typeface="+mn-lt"/>
                <a:cs typeface="Helvetica" panose="020B0604020202020204" pitchFamily="34" charset="0"/>
              </a:rPr>
              <a:t>ida</a:t>
            </a:r>
            <a:endParaRPr lang="hu-HU" sz="1900" cap="none" dirty="0">
              <a:solidFill>
                <a:schemeClr val="tx1"/>
              </a:solidFill>
              <a:latin typeface="+mn-lt"/>
              <a:cs typeface="Helvetica" panose="020B0604020202020204" pitchFamily="34" charset="0"/>
            </a:endParaRPr>
          </a:p>
          <a:p>
            <a:r>
              <a:rPr lang="hu-HU" sz="1400" cap="none" dirty="0">
                <a:solidFill>
                  <a:schemeClr val="tx1"/>
                </a:solidFill>
                <a:latin typeface="+mn-lt"/>
                <a:cs typeface="Helvetica" panose="020B0604020202020204" pitchFamily="34" charset="0"/>
              </a:rPr>
              <a:t>Központvezető, KRE IKT Kutatóközpont </a:t>
            </a:r>
            <a:endParaRPr lang="hu-HU" sz="1800" cap="none" dirty="0">
              <a:solidFill>
                <a:schemeClr val="tx1"/>
              </a:solidFill>
              <a:latin typeface="+mn-lt"/>
              <a:cs typeface="Helvetica" panose="020B0604020202020204" pitchFamily="34" charset="0"/>
            </a:endParaRPr>
          </a:p>
        </p:txBody>
      </p:sp>
      <p:pic>
        <p:nvPicPr>
          <p:cNvPr id="6" name="Kép 5" descr="A képen étel látható&#10;&#10;Automatikusan generált leírás">
            <a:extLst>
              <a:ext uri="{FF2B5EF4-FFF2-40B4-BE49-F238E27FC236}">
                <a16:creationId xmlns:a16="http://schemas.microsoft.com/office/drawing/2014/main" id="{48044910-EA24-4454-9A19-1A6ED62BE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6051"/>
            <a:ext cx="6120680" cy="1366952"/>
          </a:xfrm>
          <a:prstGeom prst="rect">
            <a:avLst/>
          </a:prstGeom>
        </p:spPr>
      </p:pic>
      <p:pic>
        <p:nvPicPr>
          <p:cNvPr id="5" name="Kép 4" descr="A képen billentyűzet, számítógép, elektronika, beltéri látható&#10;&#10;Automatikusan generált leírás">
            <a:extLst>
              <a:ext uri="{FF2B5EF4-FFF2-40B4-BE49-F238E27FC236}">
                <a16:creationId xmlns:a16="http://schemas.microsoft.com/office/drawing/2014/main" id="{296644EF-370B-4167-B29D-7825812B4A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00" y="4352178"/>
            <a:ext cx="1659700" cy="250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73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>
            <a:extLst>
              <a:ext uri="{FF2B5EF4-FFF2-40B4-BE49-F238E27FC236}">
                <a16:creationId xmlns:a16="http://schemas.microsoft.com/office/drawing/2014/main" id="{38FB2311-35A3-430E-9F8B-EFB035FF3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781488" cy="1450757"/>
          </a:xfrm>
        </p:spPr>
        <p:txBody>
          <a:bodyPr/>
          <a:lstStyle/>
          <a:p>
            <a:r>
              <a:rPr lang="hu-HU" dirty="0"/>
              <a:t>Kapcsolódó távlati tervek </a:t>
            </a:r>
          </a:p>
        </p:txBody>
      </p:sp>
      <p:sp>
        <p:nvSpPr>
          <p:cNvPr id="13" name="Tartalom helye 12">
            <a:extLst>
              <a:ext uri="{FF2B5EF4-FFF2-40B4-BE49-F238E27FC236}">
                <a16:creationId xmlns:a16="http://schemas.microsoft.com/office/drawing/2014/main" id="{8A473F1E-E3A5-449B-840A-28293E836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989750"/>
            <a:ext cx="6917393" cy="4319570"/>
          </a:xfrm>
        </p:spPr>
        <p:txBody>
          <a:bodyPr>
            <a:noAutofit/>
          </a:bodyPr>
          <a:lstStyle/>
          <a:p>
            <a:pPr marL="162000" lvl="2" indent="-1620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hu-HU" sz="1800" dirty="0"/>
              <a:t>Tapasztalatok összegyűjtése,</a:t>
            </a:r>
            <a:r>
              <a:rPr lang="hu-HU" sz="1800" b="1" dirty="0"/>
              <a:t> protokollok kialakítása </a:t>
            </a:r>
            <a:r>
              <a:rPr lang="hu-HU" sz="1800" dirty="0"/>
              <a:t>a távolléti tanulásra, vizsgáztatásra és szakmai gyakorlatok végzésére, </a:t>
            </a:r>
            <a:r>
              <a:rPr lang="hu-HU" sz="1800" b="1" dirty="0"/>
              <a:t>jógyakorlatok megtartása</a:t>
            </a:r>
            <a:endParaRPr lang="hu-HU" sz="1800" dirty="0"/>
          </a:p>
          <a:p>
            <a:pPr marL="162000" lvl="2" indent="-1620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hu-HU" sz="1800" b="1" dirty="0"/>
              <a:t>Rendszeres oktatói képzések </a:t>
            </a:r>
            <a:r>
              <a:rPr lang="hu-HU" sz="1800" dirty="0"/>
              <a:t>(akár minőségbiztosítási / jutalmazási rendszerbe építve)</a:t>
            </a:r>
          </a:p>
          <a:p>
            <a:pPr marL="162000" lvl="2" indent="-1620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hu-HU" sz="1800" b="1" dirty="0"/>
              <a:t>Konferenciaszervezés: Oktatásinformatika a felsőoktatásban </a:t>
            </a:r>
            <a:br>
              <a:rPr lang="hu-HU" sz="1800" b="1" dirty="0"/>
            </a:br>
            <a:r>
              <a:rPr lang="hu-HU" sz="1800" dirty="0"/>
              <a:t>(</a:t>
            </a:r>
            <a:r>
              <a:rPr lang="hu-HU" sz="1800" dirty="0">
                <a:solidFill>
                  <a:srgbClr val="F3920C"/>
                </a:solidFill>
              </a:rPr>
              <a:t>2020.október 26, KRE IKT Kutatóközpont</a:t>
            </a:r>
            <a:r>
              <a:rPr lang="hu-HU" sz="1800" dirty="0"/>
              <a:t>)</a:t>
            </a:r>
            <a:endParaRPr lang="hu-HU" sz="1800" b="1" dirty="0"/>
          </a:p>
          <a:p>
            <a:pPr marL="344880" lvl="3" indent="-1620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hu-HU" sz="1800" dirty="0"/>
              <a:t>A felsőoktatók digitális kompetenciát fejlesztő szervezeti egységek tapasztalatcseréje</a:t>
            </a:r>
          </a:p>
          <a:p>
            <a:pPr marL="344880" lvl="3" indent="-1620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hu-HU" sz="1800" dirty="0"/>
              <a:t>Felhasználható tananyagok, jógyakorlatok megosztása a felsőoktatás számára </a:t>
            </a:r>
          </a:p>
        </p:txBody>
      </p:sp>
      <p:pic>
        <p:nvPicPr>
          <p:cNvPr id="6" name="Kép 5" descr="A képen étel látható&#10;&#10;Automatikusan generált leírás">
            <a:extLst>
              <a:ext uri="{FF2B5EF4-FFF2-40B4-BE49-F238E27FC236}">
                <a16:creationId xmlns:a16="http://schemas.microsoft.com/office/drawing/2014/main" id="{10D1F090-E091-4EC7-B70F-9C1DA0DAC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99392"/>
            <a:ext cx="5858929" cy="1088297"/>
          </a:xfrm>
          <a:prstGeom prst="rect">
            <a:avLst/>
          </a:prstGeom>
        </p:spPr>
      </p:pic>
      <p:sp>
        <p:nvSpPr>
          <p:cNvPr id="14" name="Dia számának helye 13">
            <a:extLst>
              <a:ext uri="{FF2B5EF4-FFF2-40B4-BE49-F238E27FC236}">
                <a16:creationId xmlns:a16="http://schemas.microsoft.com/office/drawing/2014/main" id="{6191F1F7-6BD5-40D9-840D-305BE0F4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9B70-2F11-42C9-8373-3944EEBAF1A8}" type="slidenum">
              <a:rPr lang="hu-HU" smtClean="0"/>
              <a:t>10</a:t>
            </a:fld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5A56227B-9488-4FB3-BE71-6DE4DE1F910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212976"/>
            <a:ext cx="1779987" cy="12398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7813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600B5AE2-C5CC-499C-8F2D-249888BE2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A7A3698-B350-40E5-8475-9BCC41A08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0AC655C7-EC94-4BE6-84C8-2F9EFBBB2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2982DB6-EDB5-4F6F-874A-034C4F021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Köszönöm a figyelmet!</a:t>
            </a:r>
          </a:p>
        </p:txBody>
      </p:sp>
      <p:pic>
        <p:nvPicPr>
          <p:cNvPr id="7" name="Kép helye 6" descr="A képen laptop, személy, számítógép, asztal látható&#10;&#10;Automatikusan generált leírás">
            <a:extLst>
              <a:ext uri="{FF2B5EF4-FFF2-40B4-BE49-F238E27FC236}">
                <a16:creationId xmlns:a16="http://schemas.microsoft.com/office/drawing/2014/main" id="{529B6BE2-DA9D-44F9-8058-F220A5C5B86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9" r="21531" b="-2"/>
          <a:stretch/>
        </p:blipFill>
        <p:spPr>
          <a:xfrm>
            <a:off x="475499" y="640081"/>
            <a:ext cx="5182351" cy="5314406"/>
          </a:xfrm>
          <a:prstGeom prst="rect">
            <a:avLst/>
          </a:prstGeom>
        </p:spPr>
      </p:pic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2400BE5-CBB0-494C-BF17-015079AC3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94613" y="2198913"/>
            <a:ext cx="2767693" cy="3755565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Elérhetőségeink: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http://www.kre.hu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hlinkClick r:id="rId3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http://www.kre.hu/btk/index.php/2015-12-05-09-31-20/ikt-kutatokozpont.html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ikt.kutatokozpont@kre.hu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329CBCE-21AE-419D-AC1F-8ACF510A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Rectangle 104">
            <a:extLst>
              <a:ext uri="{FF2B5EF4-FFF2-40B4-BE49-F238E27FC236}">
                <a16:creationId xmlns:a16="http://schemas.microsoft.com/office/drawing/2014/main" id="{FF2DA012-1414-493D-888F-5D99D0BD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A74890E-62FE-4E5B-A45D-CAB09158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CA999B70-2F11-42C9-8373-3944EEBAF1A8}" type="slidenum">
              <a:rPr lang="en-US" smtClean="0"/>
              <a:pPr defTabSz="914400"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36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>
            <a:extLst>
              <a:ext uri="{FF2B5EF4-FFF2-40B4-BE49-F238E27FC236}">
                <a16:creationId xmlns:a16="http://schemas.microsoft.com/office/drawing/2014/main" id="{38FB2311-35A3-430E-9F8B-EFB035FF3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Eszközfelhasználás</a:t>
            </a:r>
          </a:p>
        </p:txBody>
      </p:sp>
      <p:sp>
        <p:nvSpPr>
          <p:cNvPr id="13" name="Tartalom helye 12">
            <a:extLst>
              <a:ext uri="{FF2B5EF4-FFF2-40B4-BE49-F238E27FC236}">
                <a16:creationId xmlns:a16="http://schemas.microsoft.com/office/drawing/2014/main" id="{8A473F1E-E3A5-449B-840A-28293E836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1" y="1782740"/>
            <a:ext cx="7709480" cy="4664064"/>
          </a:xfrm>
        </p:spPr>
        <p:txBody>
          <a:bodyPr>
            <a:normAutofit/>
          </a:bodyPr>
          <a:lstStyle/>
          <a:p>
            <a:pPr marL="162000" indent="-1620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800" b="1" dirty="0"/>
              <a:t>Azonnali reagálás: </a:t>
            </a:r>
            <a:r>
              <a:rPr lang="hu-HU" sz="1800" dirty="0"/>
              <a:t>rektori szünet (márc. 12-13), hétfőtől (márc. 16) távolléti oktatás</a:t>
            </a:r>
          </a:p>
          <a:p>
            <a:pPr marL="162000" indent="-1620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800" b="1" dirty="0"/>
              <a:t>Szabad eszközválasztás </a:t>
            </a:r>
            <a:r>
              <a:rPr lang="hu-HU" sz="1800" dirty="0"/>
              <a:t>(megszokott, ismert, testhezálló)</a:t>
            </a:r>
          </a:p>
          <a:p>
            <a:pPr marL="162000" indent="-1620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800" dirty="0"/>
              <a:t>Tapasztalatcsere, visszajelzések alapján a </a:t>
            </a:r>
            <a:r>
              <a:rPr lang="hu-HU" sz="1800" b="1" dirty="0"/>
              <a:t>támogatott eszközök köre </a:t>
            </a:r>
          </a:p>
          <a:p>
            <a:pPr marL="454608" lvl="1" indent="-1620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600" dirty="0"/>
              <a:t>célzott tudjunk hallgatói/oktatói támogatást nyújtani;</a:t>
            </a:r>
          </a:p>
          <a:p>
            <a:pPr marL="454608" lvl="1" indent="-1620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600" dirty="0"/>
              <a:t>a hallgatókat ne terheljük túl a sok különböző felületekkel;</a:t>
            </a:r>
          </a:p>
          <a:p>
            <a:pPr marL="454608" lvl="1" indent="-1620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600" dirty="0"/>
              <a:t>tevékenységek követhetősége, </a:t>
            </a:r>
            <a:r>
              <a:rPr lang="hu-HU" sz="1600" dirty="0" err="1"/>
              <a:t>számonkérhetősége</a:t>
            </a:r>
            <a:r>
              <a:rPr lang="hu-HU" sz="1600" dirty="0"/>
              <a:t>, </a:t>
            </a:r>
          </a:p>
          <a:p>
            <a:pPr marL="454608" lvl="1" indent="-1620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600" dirty="0"/>
              <a:t>biztonságos, zárt rendszerek használata.</a:t>
            </a:r>
          </a:p>
          <a:p>
            <a:pPr marL="162000" indent="-1620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800" dirty="0"/>
              <a:t>A számonkérésnél (írásbeli, szóbeli vizsgák és záróvizsgák) csak </a:t>
            </a:r>
            <a:r>
              <a:rPr lang="hu-HU" sz="1800" b="1" dirty="0"/>
              <a:t>kijelölt eszközök</a:t>
            </a:r>
            <a:r>
              <a:rPr lang="hu-HU" sz="1800" dirty="0"/>
              <a:t> használata (</a:t>
            </a:r>
            <a:r>
              <a:rPr lang="hu-HU" sz="1800" dirty="0">
                <a:solidFill>
                  <a:schemeClr val="accent2"/>
                </a:solidFill>
              </a:rPr>
              <a:t>Moodle, Office 365, </a:t>
            </a:r>
            <a:r>
              <a:rPr lang="hu-HU" sz="1800" dirty="0" err="1">
                <a:solidFill>
                  <a:schemeClr val="accent2"/>
                </a:solidFill>
              </a:rPr>
              <a:t>Neptun</a:t>
            </a:r>
            <a:r>
              <a:rPr lang="hu-HU" sz="1800" dirty="0"/>
              <a:t>)</a:t>
            </a:r>
          </a:p>
        </p:txBody>
      </p:sp>
      <p:pic>
        <p:nvPicPr>
          <p:cNvPr id="6" name="Kép 5" descr="A képen étel látható&#10;&#10;Automatikusan generált leírás">
            <a:extLst>
              <a:ext uri="{FF2B5EF4-FFF2-40B4-BE49-F238E27FC236}">
                <a16:creationId xmlns:a16="http://schemas.microsoft.com/office/drawing/2014/main" id="{10D1F090-E091-4EC7-B70F-9C1DA0DAC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99392"/>
            <a:ext cx="5858929" cy="1088297"/>
          </a:xfrm>
          <a:prstGeom prst="rect">
            <a:avLst/>
          </a:prstGeom>
        </p:spPr>
      </p:pic>
      <p:sp>
        <p:nvSpPr>
          <p:cNvPr id="14" name="Dia számának helye 13">
            <a:extLst>
              <a:ext uri="{FF2B5EF4-FFF2-40B4-BE49-F238E27FC236}">
                <a16:creationId xmlns:a16="http://schemas.microsoft.com/office/drawing/2014/main" id="{6191F1F7-6BD5-40D9-840D-305BE0F4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9B70-2F11-42C9-8373-3944EEBAF1A8}" type="slidenum">
              <a:rPr lang="hu-HU" smtClean="0"/>
              <a:t>2</a:t>
            </a:fld>
            <a:endParaRPr lang="hu-HU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943CB24-24F7-4AC8-ACED-4B4E31B2B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2871434"/>
              </p:ext>
            </p:extLst>
          </p:nvPr>
        </p:nvGraphicFramePr>
        <p:xfrm>
          <a:off x="5724128" y="116632"/>
          <a:ext cx="3264024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9251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5958DBC-F4DA-42A8-8C52-860179790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ím 9">
            <a:extLst>
              <a:ext uri="{FF2B5EF4-FFF2-40B4-BE49-F238E27FC236}">
                <a16:creationId xmlns:a16="http://schemas.microsoft.com/office/drawing/2014/main" id="{38FB2311-35A3-430E-9F8B-EFB035FF3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509" y="634946"/>
            <a:ext cx="4803797" cy="1450757"/>
          </a:xfrm>
        </p:spPr>
        <p:txBody>
          <a:bodyPr>
            <a:normAutofit/>
          </a:bodyPr>
          <a:lstStyle/>
          <a:p>
            <a:r>
              <a:rPr lang="hu-HU" dirty="0"/>
              <a:t>Moodle kihasználtsága</a:t>
            </a:r>
          </a:p>
        </p:txBody>
      </p:sp>
      <p:pic>
        <p:nvPicPr>
          <p:cNvPr id="6" name="Kép 5" descr="A képen étel látható&#10;&#10;Automatikusan generált leírás">
            <a:extLst>
              <a:ext uri="{FF2B5EF4-FFF2-40B4-BE49-F238E27FC236}">
                <a16:creationId xmlns:a16="http://schemas.microsoft.com/office/drawing/2014/main" id="{10D1F090-E091-4EC7-B70F-9C1DA0DAC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99" y="1483723"/>
            <a:ext cx="3015223" cy="67088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9FCC9A9-2031-4283-9B27-34B62BB7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85935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ép 2" descr="A képen rajz látható&#10;&#10;Automatikusan generált leírás">
            <a:extLst>
              <a:ext uri="{FF2B5EF4-FFF2-40B4-BE49-F238E27FC236}">
                <a16:creationId xmlns:a16="http://schemas.microsoft.com/office/drawing/2014/main" id="{4D376E8D-573B-43E3-AC3A-2C521E677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64904"/>
            <a:ext cx="3015222" cy="1694171"/>
          </a:xfrm>
          <a:prstGeom prst="rect">
            <a:avLst/>
          </a:prstGeom>
        </p:spPr>
      </p:pic>
      <p:sp>
        <p:nvSpPr>
          <p:cNvPr id="13" name="Tartalom helye 12">
            <a:extLst>
              <a:ext uri="{FF2B5EF4-FFF2-40B4-BE49-F238E27FC236}">
                <a16:creationId xmlns:a16="http://schemas.microsoft.com/office/drawing/2014/main" id="{8A473F1E-E3A5-449B-840A-28293E836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2198913"/>
            <a:ext cx="5256583" cy="4134917"/>
          </a:xfrm>
        </p:spPr>
        <p:txBody>
          <a:bodyPr>
            <a:noAutofit/>
          </a:bodyPr>
          <a:lstStyle/>
          <a:p>
            <a:pPr marL="164592" indent="0" fontAlgn="base">
              <a:lnSpc>
                <a:spcPct val="120000"/>
              </a:lnSpc>
              <a:buNone/>
            </a:pPr>
            <a:r>
              <a:rPr lang="hu-HU" sz="1800" dirty="0"/>
              <a:t>Képzés-menedzsment rendszer: </a:t>
            </a:r>
            <a:br>
              <a:rPr lang="hu-HU" sz="1800" dirty="0"/>
            </a:br>
            <a:r>
              <a:rPr lang="hu-HU" sz="1800" dirty="0"/>
              <a:t>2013/14-es tanévben került bevezetésre, mára több mint 11.000 felhasználó és mintegy 36.000 kurzus)</a:t>
            </a:r>
          </a:p>
          <a:p>
            <a:pPr marL="164592" indent="0" fontAlgn="base">
              <a:lnSpc>
                <a:spcPct val="50000"/>
              </a:lnSpc>
              <a:buNone/>
            </a:pPr>
            <a:r>
              <a:rPr lang="hu-HU" sz="1600" b="1" dirty="0"/>
              <a:t>BTK:</a:t>
            </a:r>
          </a:p>
          <a:p>
            <a:pPr marL="742950" lvl="1" indent="-285750" fontAlgn="base">
              <a:lnSpc>
                <a:spcPct val="50000"/>
              </a:lnSpc>
              <a:buFont typeface="Wingdings" panose="05000000000000000000" pitchFamily="2" charset="2"/>
              <a:buChar char="§"/>
            </a:pPr>
            <a:r>
              <a:rPr lang="hu-HU" sz="1600" dirty="0"/>
              <a:t>kurzusok: 34 135 db</a:t>
            </a:r>
          </a:p>
          <a:p>
            <a:pPr marL="742950" lvl="1" indent="-285750" fontAlgn="base">
              <a:lnSpc>
                <a:spcPct val="50000"/>
              </a:lnSpc>
              <a:buFont typeface="Wingdings" panose="05000000000000000000" pitchFamily="2" charset="2"/>
              <a:buChar char="§"/>
            </a:pPr>
            <a:r>
              <a:rPr lang="hu-HU" sz="1600" dirty="0"/>
              <a:t>Oktatók: 341 fő</a:t>
            </a:r>
          </a:p>
          <a:p>
            <a:pPr marL="164592" indent="0" fontAlgn="base">
              <a:lnSpc>
                <a:spcPct val="50000"/>
              </a:lnSpc>
              <a:buNone/>
            </a:pPr>
            <a:r>
              <a:rPr lang="hu-HU" sz="1600" b="1" dirty="0"/>
              <a:t>ÁJK: </a:t>
            </a:r>
          </a:p>
          <a:p>
            <a:pPr marL="742950" lvl="1" indent="-285750" fontAlgn="base">
              <a:lnSpc>
                <a:spcPct val="50000"/>
              </a:lnSpc>
              <a:buFont typeface="Wingdings" panose="05000000000000000000" pitchFamily="2" charset="2"/>
              <a:buChar char="§"/>
            </a:pPr>
            <a:r>
              <a:rPr lang="hu-HU" sz="1600" dirty="0"/>
              <a:t>kurzusok: 602 db</a:t>
            </a:r>
          </a:p>
          <a:p>
            <a:pPr marL="742950" lvl="1" indent="-285750" fontAlgn="base">
              <a:lnSpc>
                <a:spcPct val="50000"/>
              </a:lnSpc>
              <a:buFont typeface="Wingdings" panose="05000000000000000000" pitchFamily="2" charset="2"/>
              <a:buChar char="§"/>
            </a:pPr>
            <a:r>
              <a:rPr lang="hu-HU" sz="1600" dirty="0"/>
              <a:t>oktatók: 155 fő</a:t>
            </a:r>
          </a:p>
          <a:p>
            <a:pPr marL="164592" indent="0" fontAlgn="base">
              <a:lnSpc>
                <a:spcPct val="50000"/>
              </a:lnSpc>
              <a:buNone/>
            </a:pPr>
            <a:r>
              <a:rPr lang="hu-HU" sz="1600" b="1" dirty="0"/>
              <a:t>TFK:</a:t>
            </a:r>
          </a:p>
          <a:p>
            <a:pPr marL="742950" lvl="1" indent="-285750" fontAlgn="base">
              <a:lnSpc>
                <a:spcPct val="50000"/>
              </a:lnSpc>
              <a:buFont typeface="Wingdings" panose="05000000000000000000" pitchFamily="2" charset="2"/>
              <a:buChar char="§"/>
            </a:pPr>
            <a:r>
              <a:rPr lang="hu-HU" sz="1600" dirty="0"/>
              <a:t>kurzusok: 1263 db</a:t>
            </a:r>
          </a:p>
          <a:p>
            <a:pPr marL="742950" lvl="1" indent="-285750" fontAlgn="base">
              <a:lnSpc>
                <a:spcPct val="50000"/>
              </a:lnSpc>
              <a:buFont typeface="Wingdings" panose="05000000000000000000" pitchFamily="2" charset="2"/>
              <a:buChar char="§"/>
            </a:pPr>
            <a:r>
              <a:rPr lang="hu-HU" sz="1600" dirty="0"/>
              <a:t>oktatók: 77 fő</a:t>
            </a:r>
          </a:p>
          <a:p>
            <a:pPr marL="164592" indent="0" fontAlgn="base">
              <a:lnSpc>
                <a:spcPct val="50000"/>
              </a:lnSpc>
              <a:buNone/>
            </a:pPr>
            <a:r>
              <a:rPr lang="hu-HU" sz="1600" b="1" dirty="0"/>
              <a:t>HTK, SZEK: </a:t>
            </a:r>
            <a:r>
              <a:rPr lang="hu-HU" sz="1600" dirty="0"/>
              <a:t>egyéni igény, megkeresés alapján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DDD252-D7C8-4CE5-9C61-D60D722BC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BD75F5-C49C-4F6A-8D43-7A5939C23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Dia számának helye 13">
            <a:extLst>
              <a:ext uri="{FF2B5EF4-FFF2-40B4-BE49-F238E27FC236}">
                <a16:creationId xmlns:a16="http://schemas.microsoft.com/office/drawing/2014/main" id="{6191F1F7-6BD5-40D9-840D-305BE0F4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A999B70-2F11-42C9-8373-3944EEBAF1A8}" type="slidenum">
              <a:rPr lang="hu-HU" smtClean="0"/>
              <a:pPr>
                <a:spcAft>
                  <a:spcPts val="600"/>
                </a:spcAft>
              </a:pPr>
              <a:t>3</a:t>
            </a:fld>
            <a:endParaRPr lang="hu-HU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4F2F6320-56ED-4234-B134-3EFA5E2CE15B}"/>
              </a:ext>
            </a:extLst>
          </p:cNvPr>
          <p:cNvSpPr/>
          <p:nvPr/>
        </p:nvSpPr>
        <p:spPr>
          <a:xfrm>
            <a:off x="539551" y="4707086"/>
            <a:ext cx="3015222" cy="1077218"/>
          </a:xfrm>
          <a:prstGeom prst="rect">
            <a:avLst/>
          </a:prstGeom>
          <a:solidFill>
            <a:srgbClr val="98B86E"/>
          </a:solidFill>
        </p:spPr>
        <p:txBody>
          <a:bodyPr wrap="square">
            <a:spAutoFit/>
          </a:bodyPr>
          <a:lstStyle/>
          <a:p>
            <a:pPr marL="164592" fontAlgn="base"/>
            <a:r>
              <a:rPr lang="hu-HU" sz="1600" b="1" dirty="0"/>
              <a:t>Kihasználtság:</a:t>
            </a:r>
          </a:p>
          <a:p>
            <a:pPr marL="164592" fontAlgn="base"/>
            <a:r>
              <a:rPr lang="hu-HU" sz="1600" b="1" dirty="0"/>
              <a:t>2020.03-ig: </a:t>
            </a:r>
            <a:r>
              <a:rPr lang="hu-HU" sz="1600" dirty="0"/>
              <a:t>átlagban 10-20 fő, </a:t>
            </a:r>
            <a:br>
              <a:rPr lang="hu-HU" sz="1600" dirty="0"/>
            </a:br>
            <a:r>
              <a:rPr lang="hu-HU" sz="1600" b="1" dirty="0"/>
              <a:t>távolléti oktatásban: </a:t>
            </a:r>
            <a:r>
              <a:rPr lang="hu-HU" sz="1600" dirty="0"/>
              <a:t>100-150 fő folyamatos bejelentkezése</a:t>
            </a:r>
          </a:p>
        </p:txBody>
      </p:sp>
    </p:spTree>
    <p:extLst>
      <p:ext uri="{BB962C8B-B14F-4D97-AF65-F5344CB8AC3E}">
        <p14:creationId xmlns:p14="http://schemas.microsoft.com/office/powerpoint/2010/main" val="699057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>
            <a:extLst>
              <a:ext uri="{FF2B5EF4-FFF2-40B4-BE49-F238E27FC236}">
                <a16:creationId xmlns:a16="http://schemas.microsoft.com/office/drawing/2014/main" id="{38FB2311-35A3-430E-9F8B-EFB035FF3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Oktatók támogatása</a:t>
            </a:r>
          </a:p>
        </p:txBody>
      </p:sp>
      <p:sp>
        <p:nvSpPr>
          <p:cNvPr id="13" name="Tartalom helye 12">
            <a:extLst>
              <a:ext uri="{FF2B5EF4-FFF2-40B4-BE49-F238E27FC236}">
                <a16:creationId xmlns:a16="http://schemas.microsoft.com/office/drawing/2014/main" id="{8A473F1E-E3A5-449B-840A-28293E836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501" y="1988840"/>
            <a:ext cx="7848872" cy="4428039"/>
          </a:xfrm>
        </p:spPr>
        <p:txBody>
          <a:bodyPr>
            <a:normAutofit/>
          </a:bodyPr>
          <a:lstStyle/>
          <a:p>
            <a:pPr marL="162000" indent="-1620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800" b="1" dirty="0"/>
              <a:t>Információs anyagok </a:t>
            </a:r>
            <a:r>
              <a:rPr lang="hu-HU" sz="1800" dirty="0"/>
              <a:t>létrehozása </a:t>
            </a:r>
          </a:p>
          <a:p>
            <a:pPr marL="454608" lvl="1" indent="-1620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600" dirty="0"/>
              <a:t>Hírlevelek, segédletek</a:t>
            </a:r>
          </a:p>
          <a:p>
            <a:pPr marL="454608" lvl="1" indent="-1620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600" dirty="0"/>
              <a:t>„Oktatói segédletek” Moodle-kurzus </a:t>
            </a:r>
            <a:br>
              <a:rPr lang="hu-HU" sz="1600" dirty="0"/>
            </a:br>
            <a:r>
              <a:rPr lang="hu-HU" sz="1600" dirty="0"/>
              <a:t>(</a:t>
            </a:r>
            <a:r>
              <a:rPr lang="hu-HU" sz="1600" u="sng" dirty="0" err="1"/>
              <a:t>kétirányú</a:t>
            </a:r>
            <a:r>
              <a:rPr lang="hu-HU" sz="1600" u="sng" dirty="0"/>
              <a:t> kommunikáció!</a:t>
            </a:r>
            <a:r>
              <a:rPr lang="hu-HU" sz="1600" dirty="0"/>
              <a:t>)</a:t>
            </a:r>
            <a:endParaRPr lang="hu-HU" sz="900" dirty="0"/>
          </a:p>
          <a:p>
            <a:pPr marL="162000" indent="-1620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800" b="1" dirty="0"/>
              <a:t>online továbbképzés, konzultáció </a:t>
            </a:r>
            <a:r>
              <a:rPr lang="hu-HU" sz="1800" dirty="0"/>
              <a:t>(</a:t>
            </a:r>
            <a:r>
              <a:rPr lang="hu-HU" sz="1800" dirty="0" err="1"/>
              <a:t>webinárium</a:t>
            </a:r>
            <a:r>
              <a:rPr lang="hu-HU" sz="1800" dirty="0"/>
              <a:t>) </a:t>
            </a:r>
          </a:p>
          <a:p>
            <a:pPr marL="454608" lvl="1" indent="-1620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600" dirty="0"/>
              <a:t>technikai és módszertani támogatás (IKT Kutatóközpont / Moodle-csoport / IT)</a:t>
            </a:r>
          </a:p>
          <a:p>
            <a:pPr marL="454608" lvl="1" indent="-1620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600" dirty="0"/>
              <a:t>2 hétig napi, majd heti rendszerességgel, végül igény szerint (10-75 fő / alkalom)</a:t>
            </a:r>
          </a:p>
          <a:p>
            <a:pPr marL="162000" indent="-1620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800" dirty="0"/>
              <a:t>Egyetemi </a:t>
            </a:r>
            <a:r>
              <a:rPr lang="hu-HU" sz="1800" b="1" dirty="0"/>
              <a:t>oktatói-munkaállomások</a:t>
            </a:r>
            <a:r>
              <a:rPr lang="hu-HU" sz="1800" dirty="0"/>
              <a:t> létrehozása (</a:t>
            </a:r>
            <a:r>
              <a:rPr lang="hu-HU" sz="1600" dirty="0"/>
              <a:t>Hiányzó technikai felszereltség vagy táblaigény miatt) </a:t>
            </a:r>
            <a:r>
              <a:rPr lang="hu-HU" sz="1600" dirty="0">
                <a:sym typeface="Wingdings" panose="05000000000000000000" pitchFamily="2" charset="2"/>
              </a:rPr>
              <a:t> nem volt nagy kihasználtsága</a:t>
            </a:r>
            <a:endParaRPr lang="hu-HU" sz="1050" dirty="0"/>
          </a:p>
        </p:txBody>
      </p:sp>
      <p:pic>
        <p:nvPicPr>
          <p:cNvPr id="6" name="Kép 5" descr="A képen étel látható&#10;&#10;Automatikusan generált leírás">
            <a:extLst>
              <a:ext uri="{FF2B5EF4-FFF2-40B4-BE49-F238E27FC236}">
                <a16:creationId xmlns:a16="http://schemas.microsoft.com/office/drawing/2014/main" id="{10D1F090-E091-4EC7-B70F-9C1DA0DAC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99392"/>
            <a:ext cx="5858929" cy="1088297"/>
          </a:xfrm>
          <a:prstGeom prst="rect">
            <a:avLst/>
          </a:prstGeom>
        </p:spPr>
      </p:pic>
      <p:sp>
        <p:nvSpPr>
          <p:cNvPr id="14" name="Dia számának helye 13">
            <a:extLst>
              <a:ext uri="{FF2B5EF4-FFF2-40B4-BE49-F238E27FC236}">
                <a16:creationId xmlns:a16="http://schemas.microsoft.com/office/drawing/2014/main" id="{6191F1F7-6BD5-40D9-840D-305BE0F4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9B70-2F11-42C9-8373-3944EEBAF1A8}" type="slidenum">
              <a:rPr lang="hu-HU" smtClean="0"/>
              <a:t>4</a:t>
            </a:fld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38775ED9-2957-444F-B29F-81A151E0FE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687"/>
          <a:stretch/>
        </p:blipFill>
        <p:spPr>
          <a:xfrm>
            <a:off x="4345937" y="1988840"/>
            <a:ext cx="4798063" cy="133391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9A34CA2-2697-4156-BC94-9DBA4F195C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0822752"/>
              </p:ext>
            </p:extLst>
          </p:nvPr>
        </p:nvGraphicFramePr>
        <p:xfrm>
          <a:off x="6084168" y="116632"/>
          <a:ext cx="2903984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87147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E5958DBC-F4DA-42A8-8C52-860179790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ím 9">
            <a:extLst>
              <a:ext uri="{FF2B5EF4-FFF2-40B4-BE49-F238E27FC236}">
                <a16:creationId xmlns:a16="http://schemas.microsoft.com/office/drawing/2014/main" id="{38FB2311-35A3-430E-9F8B-EFB035FF3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509" y="634946"/>
            <a:ext cx="4803797" cy="1450757"/>
          </a:xfrm>
        </p:spPr>
        <p:txBody>
          <a:bodyPr>
            <a:normAutofit/>
          </a:bodyPr>
          <a:lstStyle/>
          <a:p>
            <a:r>
              <a:rPr lang="hu-HU" dirty="0"/>
              <a:t>Hallgatók támogatása</a:t>
            </a:r>
          </a:p>
        </p:txBody>
      </p:sp>
      <p:pic>
        <p:nvPicPr>
          <p:cNvPr id="6" name="Kép 5" descr="A képen étel látható&#10;&#10;Automatikusan generált leírás">
            <a:extLst>
              <a:ext uri="{FF2B5EF4-FFF2-40B4-BE49-F238E27FC236}">
                <a16:creationId xmlns:a16="http://schemas.microsoft.com/office/drawing/2014/main" id="{10D1F090-E091-4EC7-B70F-9C1DA0DAC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99" y="1483723"/>
            <a:ext cx="3015223" cy="670886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9FCC9A9-2031-4283-9B27-34B62BB7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85935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ép 2" descr="A képen beltéri, asztal, épület, kitöltve látható&#10;&#10;Automatikusan generált leírás">
            <a:extLst>
              <a:ext uri="{FF2B5EF4-FFF2-40B4-BE49-F238E27FC236}">
                <a16:creationId xmlns:a16="http://schemas.microsoft.com/office/drawing/2014/main" id="{8A16351B-28BC-43D0-9D4E-10247667A2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99" y="3838048"/>
            <a:ext cx="3015222" cy="1236241"/>
          </a:xfrm>
          <a:prstGeom prst="rect">
            <a:avLst/>
          </a:prstGeom>
        </p:spPr>
      </p:pic>
      <p:sp>
        <p:nvSpPr>
          <p:cNvPr id="13" name="Tartalom helye 12">
            <a:extLst>
              <a:ext uri="{FF2B5EF4-FFF2-40B4-BE49-F238E27FC236}">
                <a16:creationId xmlns:a16="http://schemas.microsoft.com/office/drawing/2014/main" id="{8A473F1E-E3A5-449B-840A-28293E836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0721" y="2123468"/>
            <a:ext cx="5653279" cy="4336317"/>
          </a:xfrm>
        </p:spPr>
        <p:txBody>
          <a:bodyPr>
            <a:noAutofit/>
          </a:bodyPr>
          <a:lstStyle/>
          <a:p>
            <a:pPr marL="162000" indent="-1620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600" b="1" dirty="0"/>
              <a:t>Információs anyagok </a:t>
            </a:r>
            <a:r>
              <a:rPr lang="hu-HU" sz="1600" dirty="0"/>
              <a:t>létrehozása </a:t>
            </a:r>
          </a:p>
          <a:p>
            <a:pPr marL="454608" lvl="1" indent="-1620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600" dirty="0"/>
              <a:t>Hírlevelek, segédletek</a:t>
            </a:r>
          </a:p>
          <a:p>
            <a:pPr marL="454608" lvl="1" indent="-1620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600" dirty="0"/>
              <a:t>Hallgatói Moodle-kurzus (</a:t>
            </a:r>
            <a:r>
              <a:rPr lang="hu-HU" sz="1600" u="sng" dirty="0" err="1"/>
              <a:t>kétirányú</a:t>
            </a:r>
            <a:r>
              <a:rPr lang="hu-HU" sz="1600" u="sng" dirty="0"/>
              <a:t> kommunikáció!</a:t>
            </a:r>
            <a:r>
              <a:rPr lang="hu-HU" sz="1600" dirty="0"/>
              <a:t>)</a:t>
            </a:r>
          </a:p>
          <a:p>
            <a:pPr marL="162000" indent="-1620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600" b="1" dirty="0"/>
              <a:t>Hallgatók mentorálása</a:t>
            </a:r>
            <a:endParaRPr lang="hu-HU" sz="1600" dirty="0"/>
          </a:p>
          <a:p>
            <a:pPr marL="454608" lvl="1" indent="-1620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600" dirty="0"/>
              <a:t>Jellemzően intézeti / tanszéki szinten az adminisztrátorok és oktatók közreműködésével</a:t>
            </a:r>
          </a:p>
          <a:p>
            <a:pPr marL="454608" lvl="1" indent="-1620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600" dirty="0"/>
              <a:t>technikai problémákkal küzdő hallgatók felkutatása</a:t>
            </a:r>
          </a:p>
          <a:p>
            <a:pPr marL="454608" lvl="1" indent="-1620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600" dirty="0"/>
              <a:t>Lelki segítségnyújtás, támogatás</a:t>
            </a:r>
          </a:p>
          <a:p>
            <a:pPr marL="162000" indent="-1620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600" b="1" dirty="0"/>
              <a:t>Számonkérés</a:t>
            </a:r>
            <a:endParaRPr lang="hu-HU" sz="1600" dirty="0"/>
          </a:p>
          <a:p>
            <a:pPr marL="454608" lvl="1" indent="-1620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600" dirty="0"/>
              <a:t>Moodle próba- tesztfeladatsor (jellegzetességek, terheléses-teszt)</a:t>
            </a:r>
          </a:p>
          <a:p>
            <a:pPr marL="454608" lvl="1" indent="-1620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600" dirty="0"/>
              <a:t>Próba-vizsga a nagyobb jelentőségű tárgyaknál (pl. nyelvi alapvizsga)</a:t>
            </a:r>
          </a:p>
          <a:p>
            <a:pPr marL="454608" lvl="1" indent="-1620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600" dirty="0"/>
              <a:t>Felvételi: többen „jöttek el”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1DDD252-D7C8-4CE5-9C61-D60D722BC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FBD75F5-C49C-4F6A-8D43-7A5939C23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Dia számának helye 13">
            <a:extLst>
              <a:ext uri="{FF2B5EF4-FFF2-40B4-BE49-F238E27FC236}">
                <a16:creationId xmlns:a16="http://schemas.microsoft.com/office/drawing/2014/main" id="{6191F1F7-6BD5-40D9-840D-305BE0F4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A999B70-2F11-42C9-8373-3944EEBAF1A8}" type="slidenum">
              <a:rPr lang="hu-HU" smtClean="0"/>
              <a:pPr>
                <a:spcAft>
                  <a:spcPts val="600"/>
                </a:spcAft>
              </a:pPr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7116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F35747-2822-4D06-BE10-CD33AC6B0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8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C2C4466-5B1B-4361-B9D9-39ED9A8A3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Cím 9">
            <a:extLst>
              <a:ext uri="{FF2B5EF4-FFF2-40B4-BE49-F238E27FC236}">
                <a16:creationId xmlns:a16="http://schemas.microsoft.com/office/drawing/2014/main" id="{38FB2311-35A3-430E-9F8B-EFB035FF3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16835"/>
            <a:ext cx="4483452" cy="1111965"/>
          </a:xfrm>
        </p:spPr>
        <p:txBody>
          <a:bodyPr>
            <a:normAutofit/>
          </a:bodyPr>
          <a:lstStyle/>
          <a:p>
            <a:r>
              <a:rPr lang="hu-HU" sz="3500" dirty="0">
                <a:solidFill>
                  <a:srgbClr val="FFFFFF"/>
                </a:solidFill>
              </a:rPr>
              <a:t>Könyvtári szolgáltatások</a:t>
            </a:r>
          </a:p>
        </p:txBody>
      </p:sp>
      <p:sp>
        <p:nvSpPr>
          <p:cNvPr id="13" name="Tartalom helye 12">
            <a:extLst>
              <a:ext uri="{FF2B5EF4-FFF2-40B4-BE49-F238E27FC236}">
                <a16:creationId xmlns:a16="http://schemas.microsoft.com/office/drawing/2014/main" id="{8A473F1E-E3A5-449B-840A-28293E836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82" y="1779948"/>
            <a:ext cx="4483452" cy="4097324"/>
          </a:xfrm>
        </p:spPr>
        <p:txBody>
          <a:bodyPr>
            <a:normAutofit/>
          </a:bodyPr>
          <a:lstStyle/>
          <a:p>
            <a:pPr marL="162000" indent="-1620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800" b="1" dirty="0">
                <a:solidFill>
                  <a:srgbClr val="FFFFFF"/>
                </a:solidFill>
              </a:rPr>
              <a:t>Folyamatos tájékoztatás </a:t>
            </a:r>
            <a:r>
              <a:rPr lang="hu-HU" sz="1800" dirty="0">
                <a:solidFill>
                  <a:srgbClr val="FFFFFF"/>
                </a:solidFill>
              </a:rPr>
              <a:t>a digitálisan elérhető adatbázisokról, folyóirat-gyűjteményekről  </a:t>
            </a:r>
          </a:p>
          <a:p>
            <a:pPr marL="162000" indent="-1620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800" b="1" dirty="0">
                <a:solidFill>
                  <a:srgbClr val="FFFFFF"/>
                </a:solidFill>
              </a:rPr>
              <a:t>Oktatók és hallgatók távolléti kiszolgálása</a:t>
            </a:r>
            <a:r>
              <a:rPr lang="hu-HU" sz="1800" dirty="0">
                <a:solidFill>
                  <a:srgbClr val="FFFFFF"/>
                </a:solidFill>
              </a:rPr>
              <a:t>:</a:t>
            </a:r>
          </a:p>
          <a:p>
            <a:pPr marL="454608" lvl="1" indent="-1620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600" dirty="0">
                <a:solidFill>
                  <a:srgbClr val="FFFFFF"/>
                </a:solidFill>
              </a:rPr>
              <a:t>65 személytől 148 elektronikus kérés (online tartalomszolgálatások és könyvtárközi kérés).</a:t>
            </a:r>
          </a:p>
          <a:p>
            <a:pPr marL="454608" lvl="1" indent="-1620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600" dirty="0">
                <a:solidFill>
                  <a:srgbClr val="FFFFFF"/>
                </a:solidFill>
              </a:rPr>
              <a:t>Csak a BTK </a:t>
            </a:r>
            <a:r>
              <a:rPr lang="hu-HU" sz="1600" dirty="0" err="1">
                <a:solidFill>
                  <a:srgbClr val="FFFFFF"/>
                </a:solidFill>
              </a:rPr>
              <a:t>Bod</a:t>
            </a:r>
            <a:r>
              <a:rPr lang="hu-HU" sz="1600" dirty="0">
                <a:solidFill>
                  <a:srgbClr val="FFFFFF"/>
                </a:solidFill>
              </a:rPr>
              <a:t> Péter Könyvtár 119 tételnyi szkennelést végzett (ha semmilyen más forrásból nem lehetett megszerezni –  125/2020. (IV. 16.) kormányrendelet)</a:t>
            </a:r>
          </a:p>
          <a:p>
            <a:pPr marL="454608" lvl="1" indent="-1620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600" dirty="0">
                <a:solidFill>
                  <a:srgbClr val="FFFFFF"/>
                </a:solidFill>
              </a:rPr>
              <a:t>a végzős hallgatók (1028 fő) sétálócédulájának kiadása (elektronikus úton, TO-</a:t>
            </a:r>
            <a:r>
              <a:rPr lang="hu-HU" sz="1600" dirty="0" err="1">
                <a:solidFill>
                  <a:srgbClr val="FFFFFF"/>
                </a:solidFill>
              </a:rPr>
              <a:t>val</a:t>
            </a:r>
            <a:r>
              <a:rPr lang="hu-HU" sz="1600" dirty="0">
                <a:solidFill>
                  <a:srgbClr val="FFFFFF"/>
                </a:solidFill>
              </a:rPr>
              <a:t> egyeztetve).</a:t>
            </a:r>
          </a:p>
          <a:p>
            <a:pPr marL="454608" lvl="1" indent="-1620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600" dirty="0">
                <a:solidFill>
                  <a:srgbClr val="FFFFFF"/>
                </a:solidFill>
              </a:rPr>
              <a:t>kölcsönzések hosszabbítása (kb. 150 fő)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745DAE-5A8A-44FA-937C-CD65CF7AE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Kép 5" descr="A képen étel látható&#10;&#10;Automatikusan generált leírás">
            <a:extLst>
              <a:ext uri="{FF2B5EF4-FFF2-40B4-BE49-F238E27FC236}">
                <a16:creationId xmlns:a16="http://schemas.microsoft.com/office/drawing/2014/main" id="{10D1F090-E091-4EC7-B70F-9C1DA0DAC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34" y="1478798"/>
            <a:ext cx="2706970" cy="6023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7696AA1-B1DD-4C75-9AC1-69EE9F65F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3396996"/>
            <a:ext cx="34819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6" descr="http://www.kre.hu/ebook/images/oktatoi_segedanyag.png">
            <a:extLst>
              <a:ext uri="{FF2B5EF4-FFF2-40B4-BE49-F238E27FC236}">
                <a16:creationId xmlns:a16="http://schemas.microsoft.com/office/drawing/2014/main" id="{09DD2620-0295-40C5-B4E0-C90BECDF7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t="13434" r="12821" b="5460"/>
          <a:stretch/>
        </p:blipFill>
        <p:spPr bwMode="auto">
          <a:xfrm>
            <a:off x="7452320" y="3652036"/>
            <a:ext cx="1222780" cy="170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ia számának helye 13">
            <a:extLst>
              <a:ext uri="{FF2B5EF4-FFF2-40B4-BE49-F238E27FC236}">
                <a16:creationId xmlns:a16="http://schemas.microsoft.com/office/drawing/2014/main" id="{6191F1F7-6BD5-40D9-840D-305BE0F4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A999B70-2F11-42C9-8373-3944EEBAF1A8}" type="slidenum">
              <a:rPr lang="hu-HU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6</a:t>
            </a:fld>
            <a:endParaRPr lang="hu-HU">
              <a:solidFill>
                <a:schemeClr val="tx2"/>
              </a:solidFill>
            </a:endParaRPr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99A3D698-7B37-4F88-AA14-F7DDB7F17808}"/>
              </a:ext>
            </a:extLst>
          </p:cNvPr>
          <p:cNvSpPr txBox="1">
            <a:spLocks/>
          </p:cNvSpPr>
          <p:nvPr/>
        </p:nvSpPr>
        <p:spPr>
          <a:xfrm>
            <a:off x="3082679" y="5698763"/>
            <a:ext cx="6084168" cy="1138517"/>
          </a:xfrm>
          <a:prstGeom prst="rect">
            <a:avLst/>
          </a:prstGeom>
          <a:solidFill>
            <a:srgbClr val="98B86E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2000" indent="-1620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u-HU" sz="1200" b="1" dirty="0"/>
              <a:t>E-book  </a:t>
            </a:r>
            <a:r>
              <a:rPr lang="hu-HU" sz="1200" dirty="0">
                <a:hlinkClick r:id="rId4"/>
              </a:rPr>
              <a:t>http://www.kre.hu/ebook</a:t>
            </a:r>
            <a:r>
              <a:rPr lang="hu-HU" sz="1200" dirty="0"/>
              <a:t> </a:t>
            </a:r>
          </a:p>
          <a:p>
            <a:pPr marL="454608" lvl="1" indent="-1620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u-HU" sz="1200" dirty="0"/>
              <a:t>2011-től folyamatosan, 39 E-book különböző témában, képzésekhez</a:t>
            </a:r>
          </a:p>
          <a:p>
            <a:pPr marL="454608" lvl="1" indent="-1620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u-HU" sz="1200" dirty="0"/>
              <a:t>Online elérhető, belépés nélkül letölthető (pdf), ill. regisztráció után (oktatási azonosítóval) elérhető E-Book (</a:t>
            </a:r>
            <a:r>
              <a:rPr lang="hu-HU" sz="1200" dirty="0" err="1"/>
              <a:t>hiperlinkkel</a:t>
            </a:r>
            <a:r>
              <a:rPr lang="hu-HU" sz="1200" dirty="0"/>
              <a:t> és mozgóképes médiatartalommal) </a:t>
            </a:r>
          </a:p>
        </p:txBody>
      </p:sp>
    </p:spTree>
    <p:extLst>
      <p:ext uri="{BB962C8B-B14F-4D97-AF65-F5344CB8AC3E}">
        <p14:creationId xmlns:p14="http://schemas.microsoft.com/office/powerpoint/2010/main" val="811277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F51ABD2C-F028-452F-98C7-40C79A54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9B70-2F11-42C9-8373-3944EEBAF1A8}" type="slidenum">
              <a:rPr lang="hu-HU" smtClean="0"/>
              <a:t>7</a:t>
            </a:fld>
            <a:endParaRPr lang="hu-HU"/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AB0082C1-B5CC-4A81-AA22-A01ABD655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344999"/>
              </p:ext>
            </p:extLst>
          </p:nvPr>
        </p:nvGraphicFramePr>
        <p:xfrm>
          <a:off x="323528" y="404664"/>
          <a:ext cx="8280920" cy="5846624"/>
        </p:xfrm>
        <a:graphic>
          <a:graphicData uri="http://schemas.openxmlformats.org/drawingml/2006/table">
            <a:tbl>
              <a:tblPr firstRow="1" firstCol="1" bandRow="1"/>
              <a:tblGrid>
                <a:gridCol w="4140460">
                  <a:extLst>
                    <a:ext uri="{9D8B030D-6E8A-4147-A177-3AD203B41FA5}">
                      <a16:colId xmlns:a16="http://schemas.microsoft.com/office/drawing/2014/main" val="4291981193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val="3192464155"/>
                    </a:ext>
                  </a:extLst>
                </a:gridCol>
              </a:tblGrid>
              <a:tr h="330292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ELŐADÁS MEGTARTÁSA ONLINE TÁVOKTATÁSBA</a:t>
                      </a: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hu-H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05" marR="50705" marT="7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TELJESÍTÉSIGAZOLÁS (MINŐSÉGBIZTOSÍTÁS)</a:t>
                      </a:r>
                      <a:endParaRPr lang="hu-H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05" marR="50705" marT="7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38579"/>
                  </a:ext>
                </a:extLst>
              </a:tr>
              <a:tr h="625856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None/>
                      </a:pPr>
                      <a:r>
                        <a:rPr lang="hu-HU" sz="14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Hangalámondással / videóval ellátott prezentációk</a:t>
                      </a:r>
                      <a:r>
                        <a:rPr lang="hu-HU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(PPT, </a:t>
                      </a:r>
                      <a:r>
                        <a:rPr lang="hu-HU" sz="1400" b="0" i="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Prezi</a:t>
                      </a:r>
                      <a:r>
                        <a:rPr lang="hu-HU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eljuttatása a hallgatókhoz </a:t>
                      </a:r>
                    </a:p>
                  </a:txBody>
                  <a:tcPr marL="50705" marR="50705" marT="7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hu-HU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hangzó szöveggel ellátott prezentáció helyének megadása</a:t>
                      </a:r>
                      <a:endParaRPr lang="hu-H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05" marR="50705" marT="7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1519890"/>
                  </a:ext>
                </a:extLst>
              </a:tr>
              <a:tr h="695381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None/>
                      </a:pPr>
                      <a:r>
                        <a:rPr lang="hu-HU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Hang-/videó-fájlként</a:t>
                      </a:r>
                      <a:r>
                        <a:rPr lang="hu-HU" sz="14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előre rögzített előadás </a:t>
                      </a:r>
                      <a:r>
                        <a:rPr lang="hu-HU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anyagának eljuttatása a hallgatókhoz (pl. képernyőfelvétel pl. </a:t>
                      </a:r>
                      <a:r>
                        <a:rPr lang="hu-HU" sz="1400" b="0" i="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Loom</a:t>
                      </a:r>
                      <a:r>
                        <a:rPr lang="hu-HU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hang-/videófelvétel)</a:t>
                      </a:r>
                    </a:p>
                  </a:txBody>
                  <a:tcPr marL="50705" marR="50705" marT="7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hu-HU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Oktatói előadás felvételét tartalmazó hang-/video-fájl helyének megadása</a:t>
                      </a:r>
                      <a:endParaRPr lang="hu-H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05" marR="50705" marT="7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9121868"/>
                  </a:ext>
                </a:extLst>
              </a:tr>
              <a:tr h="847577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None/>
                      </a:pPr>
                      <a:r>
                        <a:rPr lang="hu-HU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Hallgatókkal közösen megtartott</a:t>
                      </a:r>
                      <a:r>
                        <a:rPr lang="hu-HU" sz="14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400" b="1" i="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webinárium</a:t>
                      </a:r>
                      <a:r>
                        <a:rPr lang="hu-HU" sz="14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(órarend szerint)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None/>
                      </a:pPr>
                      <a:r>
                        <a:rPr lang="hu-HU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Skype, Zoom, Messenger, MS </a:t>
                      </a:r>
                      <a:r>
                        <a:rPr lang="hu-HU" sz="1400" b="0" i="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Teams</a:t>
                      </a:r>
                      <a:endParaRPr lang="hu-HU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5" marR="50705" marT="7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hu-HU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Felvétel esetén (csak engedélykéréssel): a hang-/képfájl helyének megadása, </a:t>
                      </a: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hu-HU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Felvétel nélkül: a </a:t>
                      </a:r>
                      <a:r>
                        <a:rPr lang="hu-HU" sz="1400" b="0" i="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webinárium</a:t>
                      </a:r>
                      <a:r>
                        <a:rPr lang="hu-HU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meghívó URL-je, plusz rögzített képernyőkép</a:t>
                      </a:r>
                      <a:endParaRPr lang="hu-H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05" marR="50705" marT="7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7378945"/>
                  </a:ext>
                </a:extLst>
              </a:tr>
              <a:tr h="33029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SZEMINÁRIUM MEGTARTÁSA ONLINE TÁVOKTATÁSBAN</a:t>
                      </a:r>
                      <a:endParaRPr lang="hu-H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05" marR="50705" marT="7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TELJESÍTÉSIGAZOLÁS (MINŐSÉGBIZTOSÍTÁS)</a:t>
                      </a:r>
                      <a:endParaRPr lang="hu-H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05" marR="50705" marT="7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970524"/>
                  </a:ext>
                </a:extLst>
              </a:tr>
              <a:tr h="898666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None/>
                      </a:pPr>
                      <a:r>
                        <a:rPr lang="hu-HU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hallgatóknak </a:t>
                      </a:r>
                      <a:r>
                        <a:rPr lang="hu-HU" sz="14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egyéni munkavégzésre kiadott feladat</a:t>
                      </a:r>
                      <a:r>
                        <a:rPr lang="hu-HU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melyet az oktató hétről-hétre ellenőriz, egyénileg/csoportosan visszajelzést küld, segíti a feldolgozást, az óra időpontjában elérhető</a:t>
                      </a:r>
                      <a:endParaRPr lang="hu-H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05" marR="50705" marT="7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hu-HU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feladatküldést és visszajelzést, támogató segítségnyújtást igazoló kommunikáció (e-mail, </a:t>
                      </a:r>
                      <a:r>
                        <a:rPr lang="hu-HU" sz="1400" b="0" i="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neptun</a:t>
                      </a:r>
                      <a:r>
                        <a:rPr lang="hu-HU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/fórum-üzenet, feladatok stb.) helyének megadása (Moodle, </a:t>
                      </a:r>
                      <a:r>
                        <a:rPr lang="hu-HU" sz="1400" b="0" i="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Neptun</a:t>
                      </a:r>
                      <a:r>
                        <a:rPr lang="hu-HU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online elérhető mappa) </a:t>
                      </a:r>
                      <a:endParaRPr lang="hu-H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05" marR="50705" marT="7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0162888"/>
                  </a:ext>
                </a:extLst>
              </a:tr>
              <a:tr h="875154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None/>
                      </a:pPr>
                      <a:r>
                        <a:rPr lang="hu-HU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hallgatók </a:t>
                      </a:r>
                      <a:r>
                        <a:rPr lang="hu-HU" sz="14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egyéni és csoportos, kooperáción alapuló munkavégzést</a:t>
                      </a:r>
                      <a:r>
                        <a:rPr lang="hu-HU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segítő feladatok e-</a:t>
                      </a:r>
                      <a:r>
                        <a:rPr lang="hu-HU" sz="1400" b="0" i="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learning</a:t>
                      </a:r>
                      <a:r>
                        <a:rPr lang="hu-HU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keretrendszerben (pl. Moodle-használatával)</a:t>
                      </a:r>
                      <a:endParaRPr lang="hu-H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05" marR="50705" marT="7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hu-HU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szemináriumi munkához kapcsolódó tevékenység a Moodle-ban megtekinthető, URL-megadása (naplófájlok, feltöltött dokumentumok, hallgatói tevékenységek: wiki, fórum, blog)</a:t>
                      </a:r>
                      <a:endParaRPr lang="hu-H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05" marR="50705" marT="7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4504094"/>
                  </a:ext>
                </a:extLst>
              </a:tr>
              <a:tr h="797380">
                <a:tc>
                  <a:txBody>
                    <a:bodyPr/>
                    <a:lstStyle/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None/>
                      </a:pPr>
                      <a:r>
                        <a:rPr lang="hu-HU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Hallgatókkal közösen megtartott</a:t>
                      </a:r>
                      <a:r>
                        <a:rPr lang="hu-HU" sz="14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400" b="1" i="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webinárium</a:t>
                      </a:r>
                      <a:r>
                        <a:rPr lang="hu-HU" sz="14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(órarend szerint)</a:t>
                      </a:r>
                      <a:r>
                        <a:rPr lang="hu-HU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közös munkavégzéssel, csoportszobák!</a:t>
                      </a:r>
                    </a:p>
                    <a:p>
                      <a:pPr marL="0" indent="0" algn="l" fontAlgn="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+mj-lt"/>
                        <a:buNone/>
                      </a:pPr>
                      <a:r>
                        <a:rPr lang="hu-HU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Skype, Zoom, Messenger, MS </a:t>
                      </a:r>
                      <a:r>
                        <a:rPr lang="hu-HU" sz="1400" b="0" i="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Teams</a:t>
                      </a:r>
                      <a:endParaRPr lang="hu-HU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05" marR="50705" marT="7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hu-HU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Felvétel esetén (csak engedélykéréssel): a hang-/képfájl helyének megadása, </a:t>
                      </a: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hu-HU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Felvétel nélkül: a </a:t>
                      </a:r>
                      <a:r>
                        <a:rPr lang="hu-HU" sz="1400" b="0" i="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webinárium</a:t>
                      </a:r>
                      <a:r>
                        <a:rPr lang="hu-HU" sz="14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meghívó URL-je, plusz rögzített</a:t>
                      </a:r>
                      <a:endParaRPr lang="hu-H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705" marR="50705" marT="7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656958"/>
                  </a:ext>
                </a:extLst>
              </a:tr>
            </a:tbl>
          </a:graphicData>
        </a:graphic>
      </p:graphicFrame>
      <p:sp>
        <p:nvSpPr>
          <p:cNvPr id="4" name="Szövegdoboz 3">
            <a:extLst>
              <a:ext uri="{FF2B5EF4-FFF2-40B4-BE49-F238E27FC236}">
                <a16:creationId xmlns:a16="http://schemas.microsoft.com/office/drawing/2014/main" id="{B52A3EAC-37FE-4AD2-B6E5-0344E035EFC4}"/>
              </a:ext>
            </a:extLst>
          </p:cNvPr>
          <p:cNvSpPr txBox="1"/>
          <p:nvPr/>
        </p:nvSpPr>
        <p:spPr>
          <a:xfrm>
            <a:off x="107504" y="6581001"/>
            <a:ext cx="5688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Ágazati gyűjteményben bemutatott jógyakorlatok, KRE</a:t>
            </a:r>
          </a:p>
        </p:txBody>
      </p:sp>
    </p:spTree>
    <p:extLst>
      <p:ext uri="{BB962C8B-B14F-4D97-AF65-F5344CB8AC3E}">
        <p14:creationId xmlns:p14="http://schemas.microsoft.com/office/powerpoint/2010/main" val="196514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95FD7049-2D5D-4A88-B69E-89A3CAFB0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Szakmai gyakorlatok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ACA1AE5-7682-4BF2-A5F6-3491FA5EA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40" y="332656"/>
            <a:ext cx="5940152" cy="6264696"/>
          </a:xfrm>
        </p:spPr>
        <p:txBody>
          <a:bodyPr>
            <a:noAutofit/>
          </a:bodyPr>
          <a:lstStyle/>
          <a:p>
            <a:pPr marL="162000" indent="-1620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600" b="1" dirty="0"/>
              <a:t>Szociológia BA, MA szakmai gyakorlatok: Kutatási gyakorlatok</a:t>
            </a:r>
            <a:r>
              <a:rPr lang="hu-HU" sz="1600" dirty="0"/>
              <a:t> videó-elemzés, saját videók feltöltése és reflektálása, </a:t>
            </a:r>
            <a:r>
              <a:rPr lang="hu-HU" sz="1600" dirty="0">
                <a:solidFill>
                  <a:schemeClr val="accent4"/>
                </a:solidFill>
              </a:rPr>
              <a:t>terepmunka /</a:t>
            </a:r>
            <a:r>
              <a:rPr lang="hu-HU" sz="1600" dirty="0"/>
              <a:t> </a:t>
            </a:r>
            <a:r>
              <a:rPr lang="hu-HU" sz="1600" dirty="0">
                <a:solidFill>
                  <a:schemeClr val="accent4"/>
                </a:solidFill>
              </a:rPr>
              <a:t>kutatótábor ősszel</a:t>
            </a:r>
            <a:r>
              <a:rPr lang="hu-HU" sz="1600" dirty="0"/>
              <a:t> vagy online adatfelvétel</a:t>
            </a:r>
          </a:p>
          <a:p>
            <a:pPr marL="162000" indent="-1620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600" b="1" dirty="0"/>
              <a:t>Kommunikáció és médiatudomány: </a:t>
            </a:r>
            <a:r>
              <a:rPr lang="hu-HU" sz="1600" dirty="0"/>
              <a:t>BA, MA  szakmai gyakorlat </a:t>
            </a:r>
            <a:r>
              <a:rPr lang="hu-HU" sz="1600" dirty="0">
                <a:solidFill>
                  <a:srgbClr val="00B050"/>
                </a:solidFill>
              </a:rPr>
              <a:t>nyáron, szokásos módon</a:t>
            </a:r>
            <a:r>
              <a:rPr lang="hu-HU" sz="1600" dirty="0"/>
              <a:t>, gyakorlati tárgyak (vágás, filmkészítés részben teljesíthető, </a:t>
            </a:r>
            <a:r>
              <a:rPr lang="hu-HU" sz="1600" dirty="0" err="1">
                <a:solidFill>
                  <a:schemeClr val="accent4"/>
                </a:solidFill>
              </a:rPr>
              <a:t>studió</a:t>
            </a:r>
            <a:r>
              <a:rPr lang="hu-HU" sz="1600" dirty="0">
                <a:solidFill>
                  <a:schemeClr val="accent4"/>
                </a:solidFill>
              </a:rPr>
              <a:t>-gyakorlat ősszel</a:t>
            </a:r>
            <a:r>
              <a:rPr lang="hu-HU" sz="1600" dirty="0"/>
              <a:t>)</a:t>
            </a:r>
          </a:p>
          <a:p>
            <a:pPr marL="162000" indent="-1620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600" b="1" dirty="0"/>
              <a:t>Szociális munka, ill. Diakónia gyakorlat</a:t>
            </a:r>
            <a:r>
              <a:rPr lang="hu-HU" sz="1600" dirty="0"/>
              <a:t>: online gyakorlattár (PPT-k, esettár, helyzetgyakorlatok, önellenőrző tesztek, </a:t>
            </a:r>
            <a:r>
              <a:rPr lang="hu-HU" sz="1600" dirty="0" err="1"/>
              <a:t>videotár</a:t>
            </a:r>
            <a:r>
              <a:rPr lang="hu-HU" sz="1600" dirty="0"/>
              <a:t>), online konzultáció</a:t>
            </a:r>
          </a:p>
          <a:p>
            <a:pPr marL="162000" indent="-1620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600" b="1" dirty="0"/>
              <a:t>Pszichológia képzések: MA szakmai terepgyakorlata </a:t>
            </a:r>
            <a:r>
              <a:rPr lang="hu-HU" sz="1600" dirty="0"/>
              <a:t>egészségügyi intézményben lehetetlen </a:t>
            </a:r>
            <a:r>
              <a:rPr lang="hu-HU" sz="1600" dirty="0">
                <a:sym typeface="Wingdings" panose="05000000000000000000" pitchFamily="2" charset="2"/>
              </a:rPr>
              <a:t> </a:t>
            </a:r>
            <a:r>
              <a:rPr lang="hu-HU" sz="1600" dirty="0"/>
              <a:t>gyakorlatvezetők által online bemutatott esetek + </a:t>
            </a:r>
            <a:r>
              <a:rPr lang="hu-HU" sz="1600" b="1" dirty="0"/>
              <a:t>önismereti kurzusok</a:t>
            </a:r>
            <a:r>
              <a:rPr lang="hu-HU" sz="1600" dirty="0"/>
              <a:t> is online platformon </a:t>
            </a:r>
            <a:r>
              <a:rPr lang="hu-HU" sz="1400" dirty="0">
                <a:solidFill>
                  <a:schemeClr val="accent1"/>
                </a:solidFill>
              </a:rPr>
              <a:t>(esetleges intézmény / gyakorlatvezető váltás)</a:t>
            </a:r>
            <a:endParaRPr lang="hu-HU" sz="1600" dirty="0"/>
          </a:p>
          <a:p>
            <a:pPr marL="162000" indent="-1620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600" b="1" dirty="0"/>
              <a:t>Tanárképzés - tanítási gyakorlatok</a:t>
            </a:r>
            <a:endParaRPr lang="hu-HU" sz="1600" dirty="0"/>
          </a:p>
          <a:p>
            <a:pPr marL="454608" lvl="1" indent="-1620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400" b="1" dirty="0"/>
              <a:t>Különböző érintettség: </a:t>
            </a:r>
            <a:r>
              <a:rPr lang="hu-HU" sz="1400" dirty="0"/>
              <a:t>osztatlan folyamat közben, RCL a folyamat előtt </a:t>
            </a:r>
            <a:r>
              <a:rPr lang="hu-HU" sz="1400" dirty="0">
                <a:solidFill>
                  <a:schemeClr val="accent1"/>
                </a:solidFill>
              </a:rPr>
              <a:t>esetleges intézmény-/mentor-váltás </a:t>
            </a:r>
            <a:r>
              <a:rPr lang="hu-HU" sz="1400" dirty="0">
                <a:sym typeface="Wingdings" panose="05000000000000000000" pitchFamily="2" charset="2"/>
              </a:rPr>
              <a:t> s</a:t>
            </a:r>
            <a:r>
              <a:rPr lang="hu-HU" sz="1400" dirty="0"/>
              <a:t>tabil mentorhálózatunk</a:t>
            </a:r>
          </a:p>
          <a:p>
            <a:pPr marL="454608" lvl="1" indent="-1620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400" b="1" dirty="0"/>
              <a:t>Teljesítési lehetőségeinek kiszélesítése</a:t>
            </a:r>
            <a:r>
              <a:rPr lang="hu-HU" sz="1400" dirty="0"/>
              <a:t>: Online, távoktatásos formában (vizsgatanítás is), csökkentett követelmények (csökkentett óraszám, tanításon kívüli tevékenység, pl. távkorrepetálás) 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E2E1E07-ABE6-4AC4-B79F-2BE8D6EE4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533706"/>
          </a:xfrm>
        </p:spPr>
        <p:txBody>
          <a:bodyPr>
            <a:normAutofit fontScale="92500" lnSpcReduction="20000"/>
          </a:bodyPr>
          <a:lstStyle/>
          <a:p>
            <a:r>
              <a:rPr lang="hu-HU" sz="1700" b="1" dirty="0"/>
              <a:t>Pozitív tapasztalatok</a:t>
            </a:r>
            <a:r>
              <a:rPr lang="hu-HU" dirty="0"/>
              <a:t>:</a:t>
            </a:r>
          </a:p>
          <a:p>
            <a:pPr marL="285750" indent="-285750">
              <a:buFontTx/>
              <a:buChar char="-"/>
            </a:pPr>
            <a:r>
              <a:rPr lang="hu-HU" sz="1700" dirty="0"/>
              <a:t>nagyfokú flexibilitás</a:t>
            </a:r>
          </a:p>
          <a:p>
            <a:pPr marL="285750" indent="-285750">
              <a:buFontTx/>
              <a:buChar char="-"/>
            </a:pPr>
            <a:r>
              <a:rPr lang="hu-HU" sz="1700" dirty="0"/>
              <a:t>Stabil gyakorlatvezető / mentor hálózat</a:t>
            </a:r>
          </a:p>
          <a:p>
            <a:pPr marL="285750" indent="-285750">
              <a:buFontTx/>
              <a:buChar char="-"/>
            </a:pPr>
            <a:r>
              <a:rPr lang="hu-HU" sz="1700" dirty="0"/>
              <a:t>személyes visszajelzésekre nagyon érzékeny képzési formában is pozitív visszajelzések</a:t>
            </a:r>
          </a:p>
          <a:p>
            <a:pPr marL="285750" indent="-285750">
              <a:buFontTx/>
              <a:buChar char="-"/>
            </a:pPr>
            <a:r>
              <a:rPr lang="hu-HU" sz="1700" dirty="0"/>
              <a:t>intenzív, hatékony munka </a:t>
            </a:r>
          </a:p>
          <a:p>
            <a:pPr marL="285750" indent="-285750">
              <a:buFontTx/>
              <a:buChar char="-"/>
            </a:pPr>
            <a:r>
              <a:rPr lang="hu-HU" sz="1700" dirty="0"/>
              <a:t>több évfolyam / képzésszint együttműködése</a:t>
            </a:r>
          </a:p>
          <a:p>
            <a:pPr marL="285750" indent="-285750">
              <a:buFontTx/>
              <a:buChar char="-"/>
            </a:pPr>
            <a:endParaRPr lang="hu-HU" dirty="0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031626F7-E2CA-4531-B6F2-31E320FB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9B70-2F11-42C9-8373-3944EEBAF1A8}" type="slidenum">
              <a:rPr lang="hu-HU" smtClean="0"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67473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>
            <a:extLst>
              <a:ext uri="{FF2B5EF4-FFF2-40B4-BE49-F238E27FC236}">
                <a16:creationId xmlns:a16="http://schemas.microsoft.com/office/drawing/2014/main" id="{38FB2311-35A3-430E-9F8B-EFB035FF3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936" y="286604"/>
            <a:ext cx="4608512" cy="1450757"/>
          </a:xfrm>
        </p:spPr>
        <p:txBody>
          <a:bodyPr/>
          <a:lstStyle/>
          <a:p>
            <a:r>
              <a:rPr lang="hu-HU" dirty="0"/>
              <a:t>Kapcsolódó kutatások</a:t>
            </a:r>
          </a:p>
        </p:txBody>
      </p:sp>
      <p:sp>
        <p:nvSpPr>
          <p:cNvPr id="13" name="Tartalom helye 12">
            <a:extLst>
              <a:ext uri="{FF2B5EF4-FFF2-40B4-BE49-F238E27FC236}">
                <a16:creationId xmlns:a16="http://schemas.microsoft.com/office/drawing/2014/main" id="{8A473F1E-E3A5-449B-840A-28293E836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3807" y="1794316"/>
            <a:ext cx="6079856" cy="4665469"/>
          </a:xfrm>
        </p:spPr>
        <p:txBody>
          <a:bodyPr>
            <a:normAutofit/>
          </a:bodyPr>
          <a:lstStyle/>
          <a:p>
            <a:pPr marL="162000" lvl="2" indent="-162000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hu-HU" sz="1800" b="1" dirty="0"/>
              <a:t>KRE IKT Kutatóközpont „Oktatásinformatika a felsőoktatásban” kutatás </a:t>
            </a:r>
            <a:r>
              <a:rPr lang="hu-HU" sz="1800" dirty="0"/>
              <a:t>(</a:t>
            </a:r>
            <a:r>
              <a:rPr lang="hu-HU" sz="1600" dirty="0"/>
              <a:t>Dr. habil. Dringó-Horváth Ida</a:t>
            </a:r>
            <a:r>
              <a:rPr lang="hu-HU" sz="1800" dirty="0"/>
              <a:t>): </a:t>
            </a:r>
          </a:p>
          <a:p>
            <a:pPr marL="454608" lvl="1" indent="-1620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u-HU" sz="1600" b="1" dirty="0" err="1"/>
              <a:t>DigCompEdu</a:t>
            </a:r>
            <a:r>
              <a:rPr lang="hu-HU" sz="1600" b="1" dirty="0"/>
              <a:t> fordítása</a:t>
            </a:r>
            <a:r>
              <a:rPr lang="hu-HU" sz="1600" dirty="0"/>
              <a:t>: a pedagógusok digitális kompetenciáinak Európai Referenciakerete </a:t>
            </a:r>
            <a:r>
              <a:rPr lang="hu-HU" sz="1600" dirty="0">
                <a:sym typeface="Wingdings" panose="05000000000000000000" pitchFamily="2" charset="2"/>
              </a:rPr>
              <a:t></a:t>
            </a:r>
            <a:r>
              <a:rPr lang="hu-HU" sz="1600" dirty="0"/>
              <a:t> Kérdőíves </a:t>
            </a:r>
            <a:r>
              <a:rPr lang="hu-HU" sz="1600" b="1" dirty="0"/>
              <a:t>országos mérés, szakértői interjúsorozat </a:t>
            </a:r>
          </a:p>
          <a:p>
            <a:pPr marL="454608" lvl="1" indent="-1620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u-HU" sz="1600" b="1" dirty="0"/>
              <a:t>Felsőoktatói kézikönyv és online-kurzusanyag</a:t>
            </a:r>
            <a:r>
              <a:rPr lang="hu-HU" sz="1600" dirty="0"/>
              <a:t> (hang- és videó-anyaggal, jógyakorlatokkal, alkalmazásleírásokkal)</a:t>
            </a:r>
          </a:p>
          <a:p>
            <a:pPr marL="162000" indent="-1620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u-HU" sz="1800" dirty="0"/>
              <a:t>A </a:t>
            </a:r>
            <a:r>
              <a:rPr lang="hu-HU" sz="1800" b="1" dirty="0"/>
              <a:t>KRE Pszichológiai Intézet  „COVID 19 projekt” </a:t>
            </a:r>
            <a:r>
              <a:rPr lang="hu-HU" sz="1800" dirty="0"/>
              <a:t>(</a:t>
            </a:r>
            <a:r>
              <a:rPr lang="hu-HU" sz="1600" dirty="0"/>
              <a:t>Nemzeti Fejlesztési Ügynökség „</a:t>
            </a:r>
            <a:r>
              <a:rPr lang="hu-HU" sz="1600" dirty="0" err="1"/>
              <a:t>Covidia</a:t>
            </a:r>
            <a:r>
              <a:rPr lang="hu-HU" sz="1600" dirty="0"/>
              <a:t> Startup” projekt, Fodorné Dr. Földi Rita</a:t>
            </a:r>
            <a:r>
              <a:rPr lang="hu-HU" sz="1800" dirty="0"/>
              <a:t>):</a:t>
            </a:r>
          </a:p>
          <a:p>
            <a:pPr marL="454608" lvl="1" indent="-1620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hu-HU" sz="1600" b="1" dirty="0"/>
              <a:t>Kutatások </a:t>
            </a:r>
            <a:r>
              <a:rPr lang="hu-HU" sz="1600" dirty="0"/>
              <a:t>a vírushelyzettel kapcsolatos lelki jelenségek vizsgálatáról</a:t>
            </a:r>
          </a:p>
          <a:p>
            <a:pPr marL="454608" lvl="1" indent="-1620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hu-HU" sz="1600" b="1" dirty="0"/>
              <a:t>Szakmai anyagok fejlesztése </a:t>
            </a:r>
            <a:r>
              <a:rPr lang="hu-HU" sz="1600" dirty="0"/>
              <a:t>a helyzet adta feszültségek kezeléséhez (pedagógusoknak külön)</a:t>
            </a:r>
          </a:p>
        </p:txBody>
      </p:sp>
      <p:sp>
        <p:nvSpPr>
          <p:cNvPr id="14" name="Dia számának helye 13">
            <a:extLst>
              <a:ext uri="{FF2B5EF4-FFF2-40B4-BE49-F238E27FC236}">
                <a16:creationId xmlns:a16="http://schemas.microsoft.com/office/drawing/2014/main" id="{6191F1F7-6BD5-40D9-840D-305BE0F4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9B70-2F11-42C9-8373-3944EEBAF1A8}" type="slidenum">
              <a:rPr lang="hu-HU" smtClean="0"/>
              <a:t>9</a:t>
            </a:fld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B35FBB8-37D3-40C8-B69C-84EC078AA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08" y="3798733"/>
            <a:ext cx="2346703" cy="1345248"/>
          </a:xfrm>
          <a:prstGeom prst="rect">
            <a:avLst/>
          </a:prstGeom>
        </p:spPr>
      </p:pic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55995316-27CD-4026-980B-3F21F3C2A87B}"/>
              </a:ext>
            </a:extLst>
          </p:cNvPr>
          <p:cNvGrpSpPr/>
          <p:nvPr/>
        </p:nvGrpSpPr>
        <p:grpSpPr>
          <a:xfrm>
            <a:off x="271314" y="1389125"/>
            <a:ext cx="2459661" cy="845936"/>
            <a:chOff x="-108520" y="-36051"/>
            <a:chExt cx="8436918" cy="2899304"/>
          </a:xfrm>
        </p:grpSpPr>
        <p:pic>
          <p:nvPicPr>
            <p:cNvPr id="12" name="Kép 11" descr="A képen étel látható&#10;&#10;Automatikusan generált leírás">
              <a:extLst>
                <a:ext uri="{FF2B5EF4-FFF2-40B4-BE49-F238E27FC236}">
                  <a16:creationId xmlns:a16="http://schemas.microsoft.com/office/drawing/2014/main" id="{064A83C3-8DC6-4C49-8149-3071C7015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520" y="-36051"/>
              <a:ext cx="6120680" cy="1366952"/>
            </a:xfrm>
            <a:prstGeom prst="rect">
              <a:avLst/>
            </a:prstGeom>
          </p:spPr>
        </p:pic>
        <p:sp>
          <p:nvSpPr>
            <p:cNvPr id="15" name="Szövegdoboz 14">
              <a:extLst>
                <a:ext uri="{FF2B5EF4-FFF2-40B4-BE49-F238E27FC236}">
                  <a16:creationId xmlns:a16="http://schemas.microsoft.com/office/drawing/2014/main" id="{4C245405-F260-43D8-86D5-9F6F135164D6}"/>
                </a:ext>
              </a:extLst>
            </p:cNvPr>
            <p:cNvSpPr txBox="1"/>
            <p:nvPr/>
          </p:nvSpPr>
          <p:spPr>
            <a:xfrm>
              <a:off x="4269506" y="2019372"/>
              <a:ext cx="4058892" cy="843881"/>
            </a:xfrm>
            <a:prstGeom prst="rect">
              <a:avLst/>
            </a:prstGeom>
            <a:solidFill>
              <a:srgbClr val="F8931D"/>
            </a:solidFill>
          </p:spPr>
          <p:txBody>
            <a:bodyPr wrap="square" rtlCol="0">
              <a:spAutoFit/>
            </a:bodyPr>
            <a:lstStyle/>
            <a:p>
              <a:r>
                <a:rPr lang="hu-HU" sz="1000" dirty="0">
                  <a:solidFill>
                    <a:schemeClr val="bg1"/>
                  </a:solidFill>
                </a:rPr>
                <a:t>IKT Kutatóközpont</a:t>
              </a:r>
            </a:p>
          </p:txBody>
        </p:sp>
      </p:grpSp>
      <p:sp>
        <p:nvSpPr>
          <p:cNvPr id="9" name="Téglalap 8">
            <a:extLst>
              <a:ext uri="{FF2B5EF4-FFF2-40B4-BE49-F238E27FC236}">
                <a16:creationId xmlns:a16="http://schemas.microsoft.com/office/drawing/2014/main" id="{B8F464A8-E7C0-4EAE-9D88-16E1805B96D2}"/>
              </a:ext>
            </a:extLst>
          </p:cNvPr>
          <p:cNvSpPr/>
          <p:nvPr/>
        </p:nvSpPr>
        <p:spPr>
          <a:xfrm>
            <a:off x="220337" y="5207265"/>
            <a:ext cx="21900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100" dirty="0">
                <a:hlinkClick r:id="rId4"/>
              </a:rPr>
              <a:t>http://www.koronaviruskutatas.hu</a:t>
            </a:r>
            <a:endParaRPr lang="hu-HU" sz="1100" dirty="0"/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BB3CCDB3-018C-495C-A169-B4AEFBE966BA}"/>
              </a:ext>
            </a:extLst>
          </p:cNvPr>
          <p:cNvSpPr/>
          <p:nvPr/>
        </p:nvSpPr>
        <p:spPr>
          <a:xfrm>
            <a:off x="107983" y="2214507"/>
            <a:ext cx="26700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http://www.kre.hu/btk/index.php/2015-12-05-09-31-20/ikt-kutatokozpont.html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960597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">
  <a:themeElements>
    <a:clrScheme name="Sárga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2904</TotalTime>
  <Words>1129</Words>
  <Application>Microsoft Office PowerPoint</Application>
  <PresentationFormat>Diavetítés a képernyőre (4:3 oldalarány)</PresentationFormat>
  <Paragraphs>128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Retrospektív</vt:lpstr>
      <vt:lpstr>Gyakorlati képzés támogatása digitális eszközökkel a KRE-n</vt:lpstr>
      <vt:lpstr>Eszközfelhasználás</vt:lpstr>
      <vt:lpstr>Moodle kihasználtsága</vt:lpstr>
      <vt:lpstr>Oktatók támogatása</vt:lpstr>
      <vt:lpstr>Hallgatók támogatása</vt:lpstr>
      <vt:lpstr>Könyvtári szolgáltatások</vt:lpstr>
      <vt:lpstr>PowerPoint-bemutató</vt:lpstr>
      <vt:lpstr>Szakmai gyakorlatok</vt:lpstr>
      <vt:lpstr>Kapcsolódó kutatások</vt:lpstr>
      <vt:lpstr>Kapcsolódó távlati tervek 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Gyakorlati képzés támogatása digitális eszközökkel a KRE-n</dc:title>
  <dc:creator>dh_ida</dc:creator>
  <cp:lastModifiedBy>dh_ida</cp:lastModifiedBy>
  <cp:revision>87</cp:revision>
  <dcterms:created xsi:type="dcterms:W3CDTF">2020-06-05T12:44:53Z</dcterms:created>
  <dcterms:modified xsi:type="dcterms:W3CDTF">2020-06-10T09:44:14Z</dcterms:modified>
</cp:coreProperties>
</file>