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93" r:id="rId2"/>
    <p:sldId id="300" r:id="rId3"/>
    <p:sldId id="301" r:id="rId4"/>
    <p:sldId id="294" r:id="rId5"/>
    <p:sldId id="302" r:id="rId6"/>
    <p:sldId id="256" r:id="rId7"/>
    <p:sldId id="297" r:id="rId8"/>
    <p:sldId id="299" r:id="rId9"/>
    <p:sldId id="298" r:id="rId1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zabó Katalin Zsuzsanna" initials="SzKZs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64113" autoAdjust="0"/>
  </p:normalViewPr>
  <p:slideViewPr>
    <p:cSldViewPr>
      <p:cViewPr>
        <p:scale>
          <a:sx n="100" d="100"/>
          <a:sy n="100" d="100"/>
        </p:scale>
        <p:origin x="-1932" y="-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CB6A15-EB7D-40CA-A3AE-2C36976941FC}" type="datetimeFigureOut">
              <a:rPr lang="hu-HU" smtClean="0"/>
              <a:t>2020.04.09.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92F813-F0AF-4579-A9E9-DC96747447F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46418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4651D7-73D9-4266-8B0B-3F4B5C281282}" type="datetimeFigureOut">
              <a:rPr lang="hu-HU" smtClean="0"/>
              <a:t>2020.04.09.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9F023-EC8E-4B39-80F6-3E8DCA32BC84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044451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9F023-EC8E-4B39-80F6-3E8DCA32BC84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8286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9F023-EC8E-4B39-80F6-3E8DCA32BC84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8286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9F023-EC8E-4B39-80F6-3E8DCA32BC84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85693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9F023-EC8E-4B39-80F6-3E8DCA32BC84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856939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9F023-EC8E-4B39-80F6-3E8DCA32BC84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106828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9F023-EC8E-4B39-80F6-3E8DCA32BC84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10498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9F023-EC8E-4B39-80F6-3E8DCA32BC84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19012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9F023-EC8E-4B39-80F6-3E8DCA32BC84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5496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B0368-F41E-42C4-B23D-8975406F8AB8}" type="datetime1">
              <a:rPr lang="hu-HU" smtClean="0"/>
              <a:t>2020.04.09.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1D12-B5BD-4779-851D-0AE4F439EE02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96304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85379-2243-4B0F-990F-A7BCC5E79804}" type="datetime1">
              <a:rPr lang="hu-HU" smtClean="0"/>
              <a:t>2020.04.09.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1D12-B5BD-4779-851D-0AE4F439EE02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1453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6F9C5-3782-4633-81B7-F32C1DC2AC53}" type="datetime1">
              <a:rPr lang="hu-HU" smtClean="0"/>
              <a:t>2020.04.09.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1D12-B5BD-4779-851D-0AE4F439EE02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68796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C1554-62E2-42A3-BE1A-0169D52FBACA}" type="datetime1">
              <a:rPr lang="hu-HU" smtClean="0"/>
              <a:t>2020.04.09.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1D12-B5BD-4779-851D-0AE4F439EE02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18895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2998C-C500-48A0-9990-198B749742FE}" type="datetime1">
              <a:rPr lang="hu-HU" smtClean="0"/>
              <a:t>2020.04.09.</a:t>
            </a:fld>
            <a:endParaRPr lang="hu-HU" dirty="0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1D12-B5BD-4779-851D-0AE4F439EE02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0377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7F3D-7716-4AF2-96C8-F509C2E0D435}" type="datetime1">
              <a:rPr lang="hu-HU" smtClean="0"/>
              <a:t>2020.04.09.</a:t>
            </a:fld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1D12-B5BD-4779-851D-0AE4F439EE02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92641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DA209-0151-425F-8EF2-01A699785094}" type="datetime1">
              <a:rPr lang="hu-HU" smtClean="0"/>
              <a:t>2020.04.09.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1D12-B5BD-4779-851D-0AE4F439EE02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16745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7FC88-5470-4147-94A9-8CE59F55C79F}" type="datetime1">
              <a:rPr lang="hu-HU" smtClean="0"/>
              <a:t>2020.04.09.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1D12-B5BD-4779-851D-0AE4F439EE02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8371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CADAF-D2E4-4432-8BC4-1F10B7D42616}" type="datetime1">
              <a:rPr lang="hu-HU" smtClean="0"/>
              <a:t>2020.04.09.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1D12-B5BD-4779-851D-0AE4F439EE02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12898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F607-486C-4F9B-A554-2F16297A047A}" type="datetime1">
              <a:rPr lang="hu-HU" smtClean="0"/>
              <a:t>2020.04.09.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1D12-B5BD-4779-851D-0AE4F439EE02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96051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40FAA-CC57-4EBB-8206-35161DAE5759}" type="datetime1">
              <a:rPr lang="hu-HU" smtClean="0"/>
              <a:t>2020.04.09.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1D12-B5BD-4779-851D-0AE4F439EE02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56350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5A531-5059-4DF2-8979-DD5FC84A9E7A}" type="datetime1">
              <a:rPr lang="hu-HU" smtClean="0"/>
              <a:t>2020.04.09.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981D12-B5BD-4779-851D-0AE4F439EE02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80673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.jp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mailto:tanulmanyi.osztaly.szek@kre.hu" TargetMode="External"/><Relationship Id="rId3" Type="http://schemas.openxmlformats.org/officeDocument/2006/relationships/image" Target="../media/image2.jpeg"/><Relationship Id="rId7" Type="http://schemas.openxmlformats.org/officeDocument/2006/relationships/hyperlink" Target="mailto:florik.gyongyi@kre.h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tanulmanyiosztaly.btk@kre.hu" TargetMode="External"/><Relationship Id="rId11" Type="http://schemas.openxmlformats.org/officeDocument/2006/relationships/hyperlink" Target="mailto:tfk.szakdolgozatnk@kre.hu" TargetMode="External"/><Relationship Id="rId5" Type="http://schemas.openxmlformats.org/officeDocument/2006/relationships/hyperlink" Target="mailto:ajk.tanulmanyi@kre.hu" TargetMode="External"/><Relationship Id="rId10" Type="http://schemas.openxmlformats.org/officeDocument/2006/relationships/hyperlink" Target="mailto:tfk.szakdolgozatbp@kre.hu" TargetMode="External"/><Relationship Id="rId4" Type="http://schemas.openxmlformats.org/officeDocument/2006/relationships/image" Target="../media/image1.jpg"/><Relationship Id="rId9" Type="http://schemas.openxmlformats.org/officeDocument/2006/relationships/hyperlink" Target="mailto:tanulmanyi.osztaly.szek.nk@kre.h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1D12-B5BD-4779-851D-0AE4F439EE02}" type="slidenum">
              <a:rPr lang="hu-HU" smtClean="0"/>
              <a:t>1</a:t>
            </a:fld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0"/>
            <a:ext cx="7776864" cy="1700808"/>
          </a:xfrm>
          <a:prstGeom prst="rect">
            <a:avLst/>
          </a:prstGeom>
        </p:spPr>
      </p:pic>
      <p:sp>
        <p:nvSpPr>
          <p:cNvPr id="6" name="Cím 1"/>
          <p:cNvSpPr txBox="1">
            <a:spLocks/>
          </p:cNvSpPr>
          <p:nvPr/>
        </p:nvSpPr>
        <p:spPr>
          <a:xfrm>
            <a:off x="611560" y="2228379"/>
            <a:ext cx="7920880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800" b="1" dirty="0" smtClean="0">
                <a:solidFill>
                  <a:srgbClr val="99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Útmutató hallgatóknak az </a:t>
            </a:r>
            <a:r>
              <a:rPr lang="hu-HU" sz="4800" b="1" smtClean="0">
                <a:solidFill>
                  <a:srgbClr val="99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HWEB-re</a:t>
            </a:r>
            <a:r>
              <a:rPr lang="hu-HU" sz="4800" b="1" dirty="0" smtClean="0">
                <a:solidFill>
                  <a:srgbClr val="99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u-HU" sz="4800" b="1" dirty="0" smtClean="0">
                <a:solidFill>
                  <a:srgbClr val="99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történő szakdolgozat feltöltéséhez</a:t>
            </a:r>
            <a:endParaRPr lang="hu-HU" dirty="0">
              <a:solidFill>
                <a:srgbClr val="99000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Alcím 2"/>
          <p:cNvSpPr txBox="1">
            <a:spLocks/>
          </p:cNvSpPr>
          <p:nvPr/>
        </p:nvSpPr>
        <p:spPr>
          <a:xfrm>
            <a:off x="2458269" y="5517232"/>
            <a:ext cx="5720680" cy="38439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altLang="hu-HU" b="1" dirty="0" smtClean="0">
                <a:solidFill>
                  <a:srgbClr val="31592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Budapest, 2020. április 9.</a:t>
            </a:r>
          </a:p>
          <a:p>
            <a:pPr algn="r"/>
            <a:endParaRPr lang="hu-HU" altLang="hu-HU" sz="2800" dirty="0" smtClean="0">
              <a:solidFill>
                <a:srgbClr val="336600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endParaRPr lang="hu-HU" altLang="hu-HU" sz="2800" dirty="0">
              <a:solidFill>
                <a:srgbClr val="336600"/>
              </a:solidFill>
              <a:latin typeface="Goudy Old Style Hu" pitchFamily="18" charset="-18"/>
            </a:endParaRPr>
          </a:p>
        </p:txBody>
      </p:sp>
      <p:pic>
        <p:nvPicPr>
          <p:cNvPr id="8" name="Kép 1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01107"/>
            <a:ext cx="2160240" cy="1804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92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1D12-B5BD-4779-851D-0AE4F439EE02}" type="slidenum">
              <a:rPr lang="hu-HU" smtClean="0"/>
              <a:t>2</a:t>
            </a:fld>
            <a:endParaRPr lang="hu-HU" dirty="0"/>
          </a:p>
        </p:txBody>
      </p:sp>
      <p:pic>
        <p:nvPicPr>
          <p:cNvPr id="7" name="Kép 1" descr="image0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088337"/>
            <a:ext cx="837129" cy="699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-47095"/>
            <a:ext cx="7344816" cy="1464734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860401" y="1465805"/>
            <a:ext cx="7324127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hu-HU" dirty="0" smtClean="0"/>
          </a:p>
          <a:p>
            <a:pPr algn="just"/>
            <a:r>
              <a:rPr lang="hu-HU" dirty="0" smtClean="0"/>
              <a:t>Kedves Hallgató!</a:t>
            </a:r>
          </a:p>
          <a:p>
            <a:pPr algn="just">
              <a:spcBef>
                <a:spcPts val="600"/>
              </a:spcBef>
            </a:pPr>
            <a:endParaRPr lang="hu-HU" dirty="0" smtClean="0"/>
          </a:p>
          <a:p>
            <a:pPr algn="just">
              <a:spcBef>
                <a:spcPts val="600"/>
              </a:spcBef>
            </a:pPr>
            <a:r>
              <a:rPr lang="hu-HU" dirty="0" smtClean="0"/>
              <a:t>A Covid2019 járvány miatt az Egyetem Vezetősége úgy döntött, hogy a 2020/2021. tanévtől bevezetni tervezett </a:t>
            </a:r>
            <a:r>
              <a:rPr lang="hu-HU" dirty="0" err="1" smtClean="0"/>
              <a:t>Neptun</a:t>
            </a:r>
            <a:r>
              <a:rPr lang="hu-HU" dirty="0" smtClean="0"/>
              <a:t> szakdolgozati modul használatát előre hozza a 2019/2020. tanév 2. (tavaszi) félévre.</a:t>
            </a:r>
          </a:p>
          <a:p>
            <a:pPr algn="just">
              <a:spcBef>
                <a:spcPts val="600"/>
              </a:spcBef>
            </a:pPr>
            <a:endParaRPr lang="hu-HU" dirty="0" smtClean="0"/>
          </a:p>
          <a:p>
            <a:pPr algn="just"/>
            <a:r>
              <a:rPr lang="hu-HU" dirty="0" smtClean="0"/>
              <a:t>Kérjük mielőtt feltöltené szakdolgozatát/</a:t>
            </a:r>
            <a:r>
              <a:rPr lang="hu-HU" dirty="0" err="1" smtClean="0"/>
              <a:t>záródolgozatát</a:t>
            </a:r>
            <a:r>
              <a:rPr lang="hu-HU" dirty="0" smtClean="0"/>
              <a:t>/portfólióját és ahhoz kapcsolódó dokumentumokat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/>
              <a:t>o</a:t>
            </a:r>
            <a:r>
              <a:rPr lang="hu-HU" dirty="0" smtClean="0"/>
              <a:t>lvassa el a rövid tájékoztatónkat.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 smtClean="0"/>
              <a:t>készítse elő a csatolandó dokumentumokat, hogy a pár lépésből álló szakdolgozat és ahhoz kapcsolódó dokumentumok beküldése/feltöltése zökkenőmentesen történjen.</a:t>
            </a:r>
          </a:p>
        </p:txBody>
      </p:sp>
    </p:spTree>
    <p:extLst>
      <p:ext uri="{BB962C8B-B14F-4D97-AF65-F5344CB8AC3E}">
        <p14:creationId xmlns:p14="http://schemas.microsoft.com/office/powerpoint/2010/main" val="379276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1D12-B5BD-4779-851D-0AE4F439EE02}" type="slidenum">
              <a:rPr lang="hu-HU" smtClean="0"/>
              <a:t>3</a:t>
            </a:fld>
            <a:endParaRPr lang="hu-HU" dirty="0"/>
          </a:p>
        </p:txBody>
      </p:sp>
      <p:pic>
        <p:nvPicPr>
          <p:cNvPr id="7" name="Kép 1" descr="image0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088337"/>
            <a:ext cx="837129" cy="699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-47095"/>
            <a:ext cx="7344816" cy="1464734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860400" y="1465805"/>
            <a:ext cx="7324127" cy="5129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b="1" dirty="0" smtClean="0"/>
              <a:t>A szakdolgozat/</a:t>
            </a:r>
            <a:r>
              <a:rPr lang="hu-HU" b="1" dirty="0" err="1" smtClean="0"/>
              <a:t>záródolgozat</a:t>
            </a:r>
            <a:r>
              <a:rPr lang="hu-HU" b="1" dirty="0" smtClean="0"/>
              <a:t>/portfólió leadásához szükséges dokumentumok:</a:t>
            </a:r>
          </a:p>
          <a:p>
            <a:pPr algn="just">
              <a:spcBef>
                <a:spcPts val="200"/>
              </a:spcBef>
            </a:pPr>
            <a:r>
              <a:rPr lang="hu-HU" sz="1600" b="1" u="sng" dirty="0" smtClean="0"/>
              <a:t>Kötelező: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600" b="1" dirty="0" smtClean="0"/>
              <a:t>„Szakdolgozat” típusba a </a:t>
            </a:r>
            <a:r>
              <a:rPr lang="hu-HU" sz="1600" dirty="0" smtClean="0"/>
              <a:t>szakdolgozatot, </a:t>
            </a:r>
            <a:r>
              <a:rPr lang="hu-HU" sz="1600" dirty="0" err="1" smtClean="0"/>
              <a:t>záródolgozatot</a:t>
            </a:r>
            <a:r>
              <a:rPr lang="hu-HU" sz="1600" dirty="0" smtClean="0"/>
              <a:t> kell felölteni </a:t>
            </a:r>
            <a:r>
              <a:rPr lang="hu-HU" sz="1600" dirty="0"/>
              <a:t>(</a:t>
            </a:r>
            <a:r>
              <a:rPr lang="hu-HU" sz="1600" b="1" dirty="0" smtClean="0"/>
              <a:t>kizárólag </a:t>
            </a:r>
            <a:r>
              <a:rPr lang="hu-HU" sz="1600" b="1" dirty="0" err="1"/>
              <a:t>pdf</a:t>
            </a:r>
            <a:r>
              <a:rPr lang="hu-HU" sz="1600" b="1" dirty="0"/>
              <a:t> fájltípus </a:t>
            </a:r>
            <a:r>
              <a:rPr lang="hu-HU" sz="1600" dirty="0"/>
              <a:t>tölthető fel, </a:t>
            </a:r>
            <a:r>
              <a:rPr lang="hu-HU" sz="1600" dirty="0" err="1" smtClean="0"/>
              <a:t>max</a:t>
            </a:r>
            <a:r>
              <a:rPr lang="hu-HU" sz="1600" dirty="0"/>
              <a:t>. méret </a:t>
            </a:r>
            <a:r>
              <a:rPr lang="hu-HU" sz="1600" b="1" dirty="0" smtClean="0"/>
              <a:t>5 MB</a:t>
            </a:r>
            <a:r>
              <a:rPr lang="hu-HU" sz="1600" dirty="0" smtClean="0"/>
              <a:t>)</a:t>
            </a:r>
            <a:endParaRPr lang="hu-HU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600" b="1" dirty="0" smtClean="0"/>
              <a:t>„Szakdolgozat kivonat1” típusba a szakdolgozatot/</a:t>
            </a:r>
            <a:r>
              <a:rPr lang="hu-HU" sz="1600" b="1" dirty="0" err="1" smtClean="0"/>
              <a:t>záródolgozatot</a:t>
            </a:r>
            <a:r>
              <a:rPr lang="hu-HU" sz="1600" b="1" dirty="0" smtClean="0"/>
              <a:t> kell Word </a:t>
            </a:r>
            <a:r>
              <a:rPr lang="hu-HU" sz="1600" b="1" dirty="0"/>
              <a:t>formátumban </a:t>
            </a:r>
            <a:r>
              <a:rPr lang="hu-HU" sz="1600" b="1" dirty="0" smtClean="0"/>
              <a:t>feltölteni </a:t>
            </a:r>
            <a:r>
              <a:rPr lang="hu-HU" sz="1600" dirty="0" smtClean="0"/>
              <a:t>(</a:t>
            </a:r>
            <a:r>
              <a:rPr lang="hu-HU" sz="1600" b="1" dirty="0" smtClean="0"/>
              <a:t>kizárólag </a:t>
            </a:r>
            <a:r>
              <a:rPr lang="hu-HU" sz="1600" b="1" dirty="0" err="1" smtClean="0"/>
              <a:t>docx</a:t>
            </a:r>
            <a:r>
              <a:rPr lang="hu-HU" sz="1600" b="1" dirty="0" smtClean="0"/>
              <a:t> </a:t>
            </a:r>
            <a:r>
              <a:rPr lang="hu-HU" sz="1600" b="1" dirty="0"/>
              <a:t>fájltípus </a:t>
            </a:r>
            <a:r>
              <a:rPr lang="hu-HU" sz="1600" dirty="0"/>
              <a:t>tölthető fel, </a:t>
            </a:r>
            <a:r>
              <a:rPr lang="hu-HU" sz="1600" dirty="0" err="1" smtClean="0"/>
              <a:t>max</a:t>
            </a:r>
            <a:r>
              <a:rPr lang="hu-HU" sz="1600" dirty="0"/>
              <a:t>. méret </a:t>
            </a:r>
            <a:r>
              <a:rPr lang="hu-HU" sz="1600" b="1" dirty="0"/>
              <a:t>5 MB</a:t>
            </a:r>
            <a:r>
              <a:rPr lang="hu-HU" sz="1600" dirty="0"/>
              <a:t>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600" b="1" dirty="0" smtClean="0"/>
              <a:t>„Plágium-nyilatkozat” típusba </a:t>
            </a:r>
            <a:r>
              <a:rPr lang="hu-HU" sz="1600" dirty="0" smtClean="0"/>
              <a:t>a szakdolgozat plágium- és nyilvánosságra hozatalára vonatkozó </a:t>
            </a:r>
            <a:r>
              <a:rPr lang="hu-HU" sz="1600" dirty="0"/>
              <a:t>együttes </a:t>
            </a:r>
            <a:r>
              <a:rPr lang="hu-HU" sz="1600" dirty="0" smtClean="0"/>
              <a:t>nyilatkozatként a leadott elektronikus kérelemből generált </a:t>
            </a:r>
            <a:r>
              <a:rPr lang="hu-HU" sz="1600" dirty="0" err="1" smtClean="0"/>
              <a:t>pdf-et</a:t>
            </a:r>
            <a:r>
              <a:rPr lang="hu-HU" sz="1600" dirty="0" smtClean="0"/>
              <a:t> kell  feltölteni </a:t>
            </a:r>
            <a:r>
              <a:rPr lang="hu-HU" sz="1600" dirty="0"/>
              <a:t>(</a:t>
            </a:r>
            <a:r>
              <a:rPr lang="hu-HU" sz="1600" b="1" dirty="0"/>
              <a:t>kizárólag </a:t>
            </a:r>
            <a:r>
              <a:rPr lang="hu-HU" sz="1600" b="1" dirty="0" err="1"/>
              <a:t>pdf</a:t>
            </a:r>
            <a:r>
              <a:rPr lang="hu-HU" sz="1600" b="1" dirty="0"/>
              <a:t> </a:t>
            </a:r>
            <a:r>
              <a:rPr lang="hu-HU" sz="1600" b="1" dirty="0" smtClean="0"/>
              <a:t>fájltípus </a:t>
            </a:r>
            <a:r>
              <a:rPr lang="hu-HU" sz="1600" dirty="0" smtClean="0"/>
              <a:t>tölthető </a:t>
            </a:r>
            <a:r>
              <a:rPr lang="hu-HU" sz="1600" dirty="0"/>
              <a:t>fel, </a:t>
            </a:r>
            <a:r>
              <a:rPr lang="hu-HU" sz="1600" dirty="0" err="1"/>
              <a:t>max</a:t>
            </a:r>
            <a:r>
              <a:rPr lang="hu-HU" sz="1600" dirty="0"/>
              <a:t>. </a:t>
            </a:r>
            <a:r>
              <a:rPr lang="hu-HU" sz="1600" b="1" dirty="0"/>
              <a:t>500 KB</a:t>
            </a:r>
            <a:r>
              <a:rPr lang="hu-HU" sz="1600" dirty="0"/>
              <a:t>)</a:t>
            </a:r>
            <a:endParaRPr lang="hu-HU" sz="16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600" b="1" dirty="0" smtClean="0"/>
              <a:t>„Konzultációs igazolás” </a:t>
            </a:r>
            <a:r>
              <a:rPr lang="hu-HU" sz="1600" b="1" dirty="0"/>
              <a:t>típusba </a:t>
            </a:r>
            <a:r>
              <a:rPr lang="hu-HU" sz="1600" dirty="0" smtClean="0"/>
              <a:t>a konzultációs teljesítésére vonatkozó hallgatói </a:t>
            </a:r>
            <a:r>
              <a:rPr lang="hu-HU" sz="1600" dirty="0"/>
              <a:t>nyilatkozatként a leadott elektronikus kérelemből generált </a:t>
            </a:r>
            <a:r>
              <a:rPr lang="hu-HU" sz="1600" dirty="0" err="1"/>
              <a:t>pdf-et</a:t>
            </a:r>
            <a:r>
              <a:rPr lang="hu-HU" sz="1600" dirty="0"/>
              <a:t> kell  feltölteni (</a:t>
            </a:r>
            <a:r>
              <a:rPr lang="hu-HU" sz="1600" b="1" dirty="0"/>
              <a:t>kizárólag </a:t>
            </a:r>
            <a:r>
              <a:rPr lang="hu-HU" sz="1600" b="1" dirty="0" err="1"/>
              <a:t>pdf</a:t>
            </a:r>
            <a:r>
              <a:rPr lang="hu-HU" sz="1600" b="1" dirty="0"/>
              <a:t> fájltípus </a:t>
            </a:r>
            <a:r>
              <a:rPr lang="hu-HU" sz="1600" dirty="0"/>
              <a:t>tölthető fel, </a:t>
            </a:r>
            <a:r>
              <a:rPr lang="hu-HU" sz="1600" dirty="0" err="1"/>
              <a:t>max</a:t>
            </a:r>
            <a:r>
              <a:rPr lang="hu-HU" sz="1600" dirty="0"/>
              <a:t>. </a:t>
            </a:r>
            <a:r>
              <a:rPr lang="hu-HU" sz="1600" b="1" dirty="0"/>
              <a:t>500 KB</a:t>
            </a:r>
            <a:r>
              <a:rPr lang="hu-HU" sz="1600" dirty="0"/>
              <a:t>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600" b="1" dirty="0" smtClean="0"/>
              <a:t>„Portfólió”</a:t>
            </a:r>
            <a:r>
              <a:rPr lang="hu-HU" sz="1600" dirty="0" smtClean="0"/>
              <a:t> (kizárólag pszichológia alapképzési szak, illetve tanárképzés esetén), </a:t>
            </a:r>
            <a:r>
              <a:rPr lang="hu-HU" sz="1600" dirty="0"/>
              <a:t>(</a:t>
            </a:r>
            <a:r>
              <a:rPr lang="hu-HU" sz="1600" b="1" dirty="0"/>
              <a:t>kizárólag </a:t>
            </a:r>
            <a:r>
              <a:rPr lang="hu-HU" sz="1600" b="1" dirty="0" err="1"/>
              <a:t>pdf</a:t>
            </a:r>
            <a:r>
              <a:rPr lang="hu-HU" sz="1600" b="1" dirty="0"/>
              <a:t> </a:t>
            </a:r>
            <a:r>
              <a:rPr lang="hu-HU" sz="1600" b="1" dirty="0" smtClean="0"/>
              <a:t>fájltípus</a:t>
            </a:r>
            <a:r>
              <a:rPr lang="hu-HU" sz="1600" dirty="0" smtClean="0"/>
              <a:t> </a:t>
            </a:r>
            <a:r>
              <a:rPr lang="hu-HU" sz="1600" dirty="0"/>
              <a:t>tölthető fel, </a:t>
            </a:r>
            <a:r>
              <a:rPr lang="hu-HU" sz="1600" dirty="0" err="1" smtClean="0"/>
              <a:t>max</a:t>
            </a:r>
            <a:r>
              <a:rPr lang="hu-HU" sz="1600" dirty="0"/>
              <a:t>. méret </a:t>
            </a:r>
            <a:r>
              <a:rPr lang="hu-HU" sz="1600" b="1" dirty="0" smtClean="0"/>
              <a:t>5 MB</a:t>
            </a:r>
            <a:r>
              <a:rPr lang="hu-HU" sz="1600" dirty="0" smtClean="0"/>
              <a:t>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600" b="1" dirty="0"/>
              <a:t>„Szakdolgozat </a:t>
            </a:r>
            <a:r>
              <a:rPr lang="hu-HU" sz="1600" b="1" dirty="0" smtClean="0"/>
              <a:t>kivonat2” </a:t>
            </a:r>
            <a:r>
              <a:rPr lang="hu-HU" sz="1600" b="1" dirty="0"/>
              <a:t>típusba a </a:t>
            </a:r>
            <a:r>
              <a:rPr lang="hu-HU" sz="1600" b="1" dirty="0" smtClean="0"/>
              <a:t>portfóliót </a:t>
            </a:r>
            <a:r>
              <a:rPr lang="hu-HU" sz="1600" b="1" dirty="0"/>
              <a:t>kell Word formátumban feltölteni </a:t>
            </a:r>
            <a:r>
              <a:rPr lang="hu-HU" sz="1600" dirty="0"/>
              <a:t>(</a:t>
            </a:r>
            <a:r>
              <a:rPr lang="hu-HU" sz="1600" b="1" dirty="0"/>
              <a:t>kizárólag </a:t>
            </a:r>
            <a:r>
              <a:rPr lang="hu-HU" sz="1600" b="1" dirty="0" err="1"/>
              <a:t>docx</a:t>
            </a:r>
            <a:r>
              <a:rPr lang="hu-HU" sz="1600" b="1" dirty="0"/>
              <a:t> fájltípus </a:t>
            </a:r>
            <a:r>
              <a:rPr lang="hu-HU" sz="1600" dirty="0"/>
              <a:t>tölthető fel, </a:t>
            </a:r>
            <a:r>
              <a:rPr lang="hu-HU" sz="1600" dirty="0" err="1"/>
              <a:t>max</a:t>
            </a:r>
            <a:r>
              <a:rPr lang="hu-HU" sz="1600" dirty="0"/>
              <a:t>. méret </a:t>
            </a:r>
            <a:r>
              <a:rPr lang="hu-HU" sz="1600" b="1" dirty="0"/>
              <a:t>5 MB</a:t>
            </a:r>
            <a:r>
              <a:rPr lang="hu-HU" sz="1600" dirty="0"/>
              <a:t>)</a:t>
            </a:r>
          </a:p>
          <a:p>
            <a:pPr algn="just">
              <a:spcBef>
                <a:spcPts val="200"/>
              </a:spcBef>
            </a:pPr>
            <a:r>
              <a:rPr lang="hu-HU" sz="1600" b="1" u="sng" dirty="0" smtClean="0"/>
              <a:t>Szükség </a:t>
            </a:r>
            <a:r>
              <a:rPr lang="hu-HU" sz="1600" b="1" u="sng" dirty="0"/>
              <a:t>szerint választható: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600" b="1" dirty="0" smtClean="0"/>
              <a:t>„Szakdolgozat melléklet” típusba  </a:t>
            </a:r>
            <a:r>
              <a:rPr lang="hu-HU" sz="1600" dirty="0" smtClean="0"/>
              <a:t>(ha van) (</a:t>
            </a:r>
            <a:r>
              <a:rPr lang="hu-HU" sz="1600" dirty="0" err="1" smtClean="0"/>
              <a:t>pdf</a:t>
            </a:r>
            <a:r>
              <a:rPr lang="hu-HU" sz="1600" dirty="0" smtClean="0"/>
              <a:t>, </a:t>
            </a:r>
            <a:r>
              <a:rPr lang="hu-HU" sz="1600" dirty="0" err="1" smtClean="0"/>
              <a:t>docx</a:t>
            </a:r>
            <a:r>
              <a:rPr lang="hu-HU" sz="1600" dirty="0"/>
              <a:t> , </a:t>
            </a:r>
            <a:r>
              <a:rPr lang="hu-HU" sz="1600" dirty="0" err="1"/>
              <a:t>jpeg</a:t>
            </a:r>
            <a:r>
              <a:rPr lang="hu-HU" sz="1600" dirty="0"/>
              <a:t>, </a:t>
            </a:r>
            <a:r>
              <a:rPr lang="hu-HU" sz="1600" dirty="0" err="1"/>
              <a:t>jpg</a:t>
            </a:r>
            <a:r>
              <a:rPr lang="hu-HU" sz="1600" dirty="0"/>
              <a:t>, </a:t>
            </a:r>
            <a:r>
              <a:rPr lang="hu-HU" sz="1600" dirty="0" err="1"/>
              <a:t>png</a:t>
            </a:r>
            <a:r>
              <a:rPr lang="hu-HU" sz="1600" dirty="0"/>
              <a:t> fájltípusok egyike tölthető fel, </a:t>
            </a:r>
            <a:r>
              <a:rPr lang="hu-HU" sz="1600" dirty="0" err="1" smtClean="0"/>
              <a:t>max</a:t>
            </a:r>
            <a:r>
              <a:rPr lang="hu-HU" sz="1600" dirty="0" smtClean="0"/>
              <a:t>. méret </a:t>
            </a:r>
            <a:r>
              <a:rPr lang="hu-HU" sz="1600" b="1" dirty="0" smtClean="0"/>
              <a:t>10 MB</a:t>
            </a:r>
            <a:r>
              <a:rPr lang="hu-HU" sz="1600" dirty="0" smtClean="0"/>
              <a:t>)</a:t>
            </a: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339472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1D12-B5BD-4779-851D-0AE4F439EE02}" type="slidenum">
              <a:rPr lang="hu-HU" smtClean="0"/>
              <a:t>4</a:t>
            </a:fld>
            <a:endParaRPr lang="hu-HU" dirty="0"/>
          </a:p>
        </p:txBody>
      </p:sp>
      <p:pic>
        <p:nvPicPr>
          <p:cNvPr id="7" name="Kép 1" descr="image0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088337"/>
            <a:ext cx="837129" cy="699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-47095"/>
            <a:ext cx="7344816" cy="1464734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399436" y="1523648"/>
            <a:ext cx="7844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b="1" dirty="0" smtClean="0"/>
              <a:t>A szakdolgozat/</a:t>
            </a:r>
            <a:r>
              <a:rPr lang="hu-HU" b="1" dirty="0" err="1" smtClean="0"/>
              <a:t>záródolgozat</a:t>
            </a:r>
            <a:r>
              <a:rPr lang="hu-HU" b="1" dirty="0" smtClean="0"/>
              <a:t>/portfólió leadásának lépései 1.</a:t>
            </a:r>
          </a:p>
        </p:txBody>
      </p:sp>
      <p:sp>
        <p:nvSpPr>
          <p:cNvPr id="6" name="Téglalap 5"/>
          <p:cNvSpPr/>
          <p:nvPr/>
        </p:nvSpPr>
        <p:spPr>
          <a:xfrm>
            <a:off x="899592" y="2204865"/>
            <a:ext cx="734481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 algn="just">
              <a:buFont typeface="+mj-lt"/>
              <a:buAutoNum type="romanUcPeriod"/>
            </a:pPr>
            <a:r>
              <a:rPr lang="hu-HU" b="1" dirty="0" smtClean="0"/>
              <a:t>A NEPTUN-ban az Ügyintézés/Kérvények menüpontban </a:t>
            </a:r>
          </a:p>
          <a:p>
            <a:pPr marL="857250" lvl="1" indent="-400050" algn="just">
              <a:buFont typeface="+mj-lt"/>
              <a:buAutoNum type="arabicPeriod"/>
            </a:pPr>
            <a:r>
              <a:rPr lang="hu-HU" b="1" dirty="0" smtClean="0"/>
              <a:t>A  </a:t>
            </a:r>
            <a:r>
              <a:rPr lang="hu-HU" b="1" dirty="0"/>
              <a:t>„Szakdolgozat Plágium- és Nyilvánossági  Nyilatkozat” </a:t>
            </a:r>
            <a:r>
              <a:rPr lang="hu-HU" dirty="0" smtClean="0"/>
              <a:t>kérelmet keresse ki és a nyilatkozatok bepipálása után adja le kérelmet.</a:t>
            </a:r>
          </a:p>
          <a:p>
            <a:pPr marL="800100" lvl="1" indent="-342900" algn="just">
              <a:buAutoNum type="arabicPeriod"/>
            </a:pPr>
            <a:r>
              <a:rPr lang="hu-HU" b="1" dirty="0" smtClean="0"/>
              <a:t>A kérelem benyújtása után a </a:t>
            </a:r>
            <a:r>
              <a:rPr lang="hu-HU" b="1" dirty="0"/>
              <a:t>L</a:t>
            </a:r>
            <a:r>
              <a:rPr lang="hu-HU" b="1" dirty="0" smtClean="0"/>
              <a:t>eadott kérvények között keresse ki a leadott </a:t>
            </a:r>
            <a:r>
              <a:rPr lang="hu-HU" b="1" dirty="0"/>
              <a:t>„Szakdolgozat Plágium- és Nyilvánossági  Nyilatkozat” </a:t>
            </a:r>
            <a:r>
              <a:rPr lang="hu-HU" b="1" dirty="0" smtClean="0"/>
              <a:t>kérelmet és a sor végi + jel funkció használatával mentse le a saját számítógépére.</a:t>
            </a:r>
          </a:p>
          <a:p>
            <a:pPr marL="800100" lvl="1" indent="-342900" algn="just">
              <a:buFontTx/>
              <a:buAutoNum type="arabicPeriod"/>
            </a:pPr>
            <a:r>
              <a:rPr lang="hu-HU" b="1" dirty="0" smtClean="0"/>
              <a:t>A „Konzultáció Nyilatkozat</a:t>
            </a:r>
            <a:r>
              <a:rPr lang="hu-HU" b="1" dirty="0"/>
              <a:t>” </a:t>
            </a:r>
            <a:r>
              <a:rPr lang="hu-HU" dirty="0"/>
              <a:t>kérelmet keresse </a:t>
            </a:r>
            <a:r>
              <a:rPr lang="hu-HU" dirty="0" smtClean="0"/>
              <a:t>ki, töltse ki, majd adja </a:t>
            </a:r>
            <a:r>
              <a:rPr lang="hu-HU" dirty="0"/>
              <a:t>le </a:t>
            </a:r>
            <a:r>
              <a:rPr lang="hu-HU" dirty="0" smtClean="0"/>
              <a:t>kérelmet.</a:t>
            </a:r>
          </a:p>
          <a:p>
            <a:pPr marL="800100" lvl="1" indent="-342900" algn="just">
              <a:buFontTx/>
              <a:buAutoNum type="arabicPeriod"/>
            </a:pPr>
            <a:r>
              <a:rPr lang="hu-HU" b="1" dirty="0"/>
              <a:t>A kérelem benyújtása után a Leadott kérvények között keresse ki a leadott </a:t>
            </a:r>
            <a:r>
              <a:rPr lang="hu-HU" b="1" dirty="0" smtClean="0"/>
              <a:t>„Konzultáció </a:t>
            </a:r>
            <a:r>
              <a:rPr lang="hu-HU" b="1" dirty="0"/>
              <a:t>Nyilatkozat</a:t>
            </a:r>
            <a:r>
              <a:rPr lang="hu-HU" b="1" dirty="0" smtClean="0"/>
              <a:t>” </a:t>
            </a:r>
            <a:r>
              <a:rPr lang="hu-HU" b="1" dirty="0"/>
              <a:t>kérelmet és a sor végi + jel funkció használatával mentse le a saját </a:t>
            </a:r>
            <a:r>
              <a:rPr lang="hu-HU" b="1" dirty="0" smtClean="0"/>
              <a:t>számítógépére.</a:t>
            </a:r>
            <a:r>
              <a:rPr lang="hu-HU" dirty="0" smtClean="0"/>
              <a:t> </a:t>
            </a:r>
            <a:endParaRPr lang="hu-HU" b="1" dirty="0" smtClean="0"/>
          </a:p>
          <a:p>
            <a:pPr marL="342900" indent="-342900" algn="just">
              <a:buAutoNum type="arabicPeriod"/>
            </a:pP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7769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1D12-B5BD-4779-851D-0AE4F439EE02}" type="slidenum">
              <a:rPr lang="hu-HU" smtClean="0"/>
              <a:t>5</a:t>
            </a:fld>
            <a:endParaRPr lang="hu-HU" dirty="0"/>
          </a:p>
        </p:txBody>
      </p:sp>
      <p:pic>
        <p:nvPicPr>
          <p:cNvPr id="7" name="Kép 1" descr="image0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088337"/>
            <a:ext cx="837129" cy="699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-47095"/>
            <a:ext cx="7344816" cy="1464734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 rotWithShape="1">
          <a:blip r:embed="rId5"/>
          <a:srcRect l="3566" t="15317" r="12894" b="14406"/>
          <a:stretch/>
        </p:blipFill>
        <p:spPr>
          <a:xfrm>
            <a:off x="570270" y="2708920"/>
            <a:ext cx="7416824" cy="3527514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399436" y="1523648"/>
            <a:ext cx="784497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b="1" dirty="0" smtClean="0"/>
              <a:t>A szakdolgozat/</a:t>
            </a:r>
            <a:r>
              <a:rPr lang="hu-HU" b="1" dirty="0" err="1" smtClean="0"/>
              <a:t>záródolgozat</a:t>
            </a:r>
            <a:r>
              <a:rPr lang="hu-HU" b="1" dirty="0" smtClean="0"/>
              <a:t>/portfólió leadásának lépései 2.</a:t>
            </a:r>
          </a:p>
          <a:p>
            <a:pPr algn="just">
              <a:spcBef>
                <a:spcPts val="600"/>
              </a:spcBef>
            </a:pPr>
            <a:r>
              <a:rPr lang="hu-HU" sz="1400" dirty="0" smtClean="0"/>
              <a:t>A NEPTUN-ban </a:t>
            </a:r>
            <a:r>
              <a:rPr lang="hu-HU" sz="1400" b="1" dirty="0" smtClean="0"/>
              <a:t>a Tanulmányok/Szakdolgozat/</a:t>
            </a:r>
            <a:r>
              <a:rPr lang="hu-HU" sz="1400" b="1" dirty="0" err="1" smtClean="0"/>
              <a:t>Szakdolgozat</a:t>
            </a:r>
            <a:r>
              <a:rPr lang="hu-HU" sz="1400" b="1" dirty="0" smtClean="0"/>
              <a:t> jelentkezés menüponton </a:t>
            </a:r>
            <a:r>
              <a:rPr lang="hu-HU" sz="1400" dirty="0" smtClean="0"/>
              <a:t>az </a:t>
            </a:r>
            <a:r>
              <a:rPr lang="hu-HU" sz="1400" dirty="0"/>
              <a:t>Ön által választott szakdolgozat </a:t>
            </a:r>
            <a:r>
              <a:rPr lang="hu-HU" sz="1400" dirty="0" smtClean="0"/>
              <a:t>téma/cím, </a:t>
            </a:r>
            <a:r>
              <a:rPr lang="hu-HU" sz="1400" dirty="0"/>
              <a:t>illetve szakdolgozat adatok jelennek meg. </a:t>
            </a:r>
            <a:endParaRPr lang="hu-HU" sz="1400" dirty="0" smtClean="0"/>
          </a:p>
          <a:p>
            <a:pPr algn="just"/>
            <a:r>
              <a:rPr lang="hu-HU" sz="1400" b="1" dirty="0" smtClean="0"/>
              <a:t>Kattintson a </a:t>
            </a:r>
            <a:r>
              <a:rPr lang="hu-HU" sz="1400" b="1" dirty="0"/>
              <a:t>„Szakdolgozat feltöltése” </a:t>
            </a:r>
            <a:r>
              <a:rPr lang="hu-HU" sz="1400" b="1" dirty="0" smtClean="0"/>
              <a:t>gombra!</a:t>
            </a:r>
            <a:endParaRPr lang="hu-HU" sz="1400" b="1" dirty="0"/>
          </a:p>
        </p:txBody>
      </p:sp>
      <p:sp>
        <p:nvSpPr>
          <p:cNvPr id="5" name="Téglalap 4"/>
          <p:cNvSpPr/>
          <p:nvPr/>
        </p:nvSpPr>
        <p:spPr>
          <a:xfrm>
            <a:off x="757139" y="3356992"/>
            <a:ext cx="1728192" cy="20882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Téglalap 11"/>
          <p:cNvSpPr/>
          <p:nvPr/>
        </p:nvSpPr>
        <p:spPr>
          <a:xfrm>
            <a:off x="3635897" y="5800305"/>
            <a:ext cx="1080119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1605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1D12-B5BD-4779-851D-0AE4F439EE02}" type="slidenum">
              <a:rPr lang="hu-HU" smtClean="0"/>
              <a:t>6</a:t>
            </a:fld>
            <a:endParaRPr lang="hu-HU" dirty="0"/>
          </a:p>
        </p:txBody>
      </p:sp>
      <p:pic>
        <p:nvPicPr>
          <p:cNvPr id="7" name="Kép 1" descr="image0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088337"/>
            <a:ext cx="837129" cy="699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-47095"/>
            <a:ext cx="7344816" cy="1464734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929308" y="1656859"/>
            <a:ext cx="705678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A szakdolgozat/</a:t>
            </a:r>
            <a:r>
              <a:rPr lang="hu-HU" b="1" dirty="0" err="1"/>
              <a:t>záródolgozat</a:t>
            </a:r>
            <a:r>
              <a:rPr lang="hu-HU" b="1" dirty="0"/>
              <a:t>/portfólió leadásának lépései </a:t>
            </a:r>
            <a:r>
              <a:rPr lang="hu-HU" b="1" dirty="0" smtClean="0"/>
              <a:t>3.</a:t>
            </a:r>
            <a:endParaRPr lang="hu-HU" b="1" dirty="0"/>
          </a:p>
          <a:p>
            <a:pPr>
              <a:spcBef>
                <a:spcPts val="600"/>
              </a:spcBef>
            </a:pPr>
            <a:r>
              <a:rPr lang="hu-HU" dirty="0" smtClean="0"/>
              <a:t>A „Szakdolgozat feltöltése”  gombra kattintást követően írja be a „Végleges szakdolgozat címe” részre a szakdolgozat címét.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0882" y="2951755"/>
            <a:ext cx="6067421" cy="3465706"/>
          </a:xfrm>
          <a:prstGeom prst="rect">
            <a:avLst/>
          </a:prstGeom>
        </p:spPr>
      </p:pic>
      <p:sp>
        <p:nvSpPr>
          <p:cNvPr id="10" name="Téglalap 9"/>
          <p:cNvSpPr/>
          <p:nvPr/>
        </p:nvSpPr>
        <p:spPr>
          <a:xfrm>
            <a:off x="1240882" y="3611116"/>
            <a:ext cx="5405958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2" name="Egyenes összekötő nyíllal 11"/>
          <p:cNvCxnSpPr/>
          <p:nvPr/>
        </p:nvCxnSpPr>
        <p:spPr>
          <a:xfrm flipH="1">
            <a:off x="4274592" y="2276872"/>
            <a:ext cx="2016222" cy="149197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2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1D12-B5BD-4779-851D-0AE4F439EE02}" type="slidenum">
              <a:rPr lang="hu-HU" smtClean="0"/>
              <a:t>7</a:t>
            </a:fld>
            <a:endParaRPr lang="hu-HU" dirty="0"/>
          </a:p>
        </p:txBody>
      </p:sp>
      <p:pic>
        <p:nvPicPr>
          <p:cNvPr id="7" name="Kép 1" descr="image0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088337"/>
            <a:ext cx="837129" cy="699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-47095"/>
            <a:ext cx="7344816" cy="1464734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861312" y="1375530"/>
            <a:ext cx="738309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A szakdolgozat/</a:t>
            </a:r>
            <a:r>
              <a:rPr lang="hu-HU" b="1" dirty="0" err="1"/>
              <a:t>záródolgozat</a:t>
            </a:r>
            <a:r>
              <a:rPr lang="hu-HU" b="1" dirty="0"/>
              <a:t>/portfólió leadásának lépései </a:t>
            </a:r>
            <a:r>
              <a:rPr lang="hu-HU" b="1" dirty="0" smtClean="0"/>
              <a:t>4.</a:t>
            </a:r>
          </a:p>
          <a:p>
            <a:endParaRPr lang="hu-HU" dirty="0" smtClean="0"/>
          </a:p>
          <a:p>
            <a:pPr algn="just"/>
            <a:r>
              <a:rPr lang="hu-HU" dirty="0" smtClean="0"/>
              <a:t>A </a:t>
            </a:r>
            <a:r>
              <a:rPr lang="hu-HU" u="sng" dirty="0" smtClean="0"/>
              <a:t>dokumentum típusból </a:t>
            </a:r>
            <a:r>
              <a:rPr lang="hu-HU" dirty="0" smtClean="0"/>
              <a:t>válassza ki az adott típust (ld. 3. dia), majd a </a:t>
            </a:r>
            <a:r>
              <a:rPr lang="hu-HU" b="1" dirty="0" smtClean="0"/>
              <a:t>„Fájl feltöltése”</a:t>
            </a:r>
            <a:r>
              <a:rPr lang="hu-HU" dirty="0" smtClean="0"/>
              <a:t> gombra klikkelve csatolja megfelelő feltöltendő dokumentumot, a következő dokumentum felöltéséhez ugyanígy járjon el, majd a „</a:t>
            </a:r>
            <a:r>
              <a:rPr lang="hu-HU" b="1" dirty="0" smtClean="0"/>
              <a:t>Fájlok mentése gombbal” </a:t>
            </a:r>
            <a:r>
              <a:rPr lang="hu-HU" dirty="0" smtClean="0"/>
              <a:t> mentheti el a feltöltött dokumentumokat.</a:t>
            </a:r>
          </a:p>
          <a:p>
            <a:r>
              <a:rPr lang="hu-HU" sz="1400" dirty="0" smtClean="0">
                <a:solidFill>
                  <a:srgbClr val="FF0000"/>
                </a:solidFill>
              </a:rPr>
              <a:t>(Fontos: Ne legyen a számítógépén megnyitva egyik feltöltendő dokumentum sem, mert különben nem sikerül a feltöltés!)</a:t>
            </a:r>
            <a:endParaRPr lang="hu-HU" sz="1400" dirty="0">
              <a:solidFill>
                <a:srgbClr val="FF0000"/>
              </a:solidFill>
            </a:endParaRPr>
          </a:p>
        </p:txBody>
      </p:sp>
      <p:sp>
        <p:nvSpPr>
          <p:cNvPr id="10" name="Téglalap 9"/>
          <p:cNvSpPr/>
          <p:nvPr/>
        </p:nvSpPr>
        <p:spPr>
          <a:xfrm>
            <a:off x="2771800" y="3373524"/>
            <a:ext cx="1080120" cy="2859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414" y="3670812"/>
            <a:ext cx="6120680" cy="2954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027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725" y="3740620"/>
            <a:ext cx="7992888" cy="2546362"/>
          </a:xfrm>
          <a:prstGeom prst="rect">
            <a:avLst/>
          </a:prstGeom>
        </p:spPr>
      </p:pic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1D12-B5BD-4779-851D-0AE4F439EE02}" type="slidenum">
              <a:rPr lang="hu-HU" smtClean="0"/>
              <a:t>8</a:t>
            </a:fld>
            <a:endParaRPr lang="hu-HU" dirty="0"/>
          </a:p>
        </p:txBody>
      </p:sp>
      <p:pic>
        <p:nvPicPr>
          <p:cNvPr id="7" name="Kép 1" descr="image0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088337"/>
            <a:ext cx="837129" cy="699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-47095"/>
            <a:ext cx="7344816" cy="1464734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899592" y="1490205"/>
            <a:ext cx="763284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A szakdolgozat/</a:t>
            </a:r>
            <a:r>
              <a:rPr lang="hu-HU" b="1" dirty="0" err="1"/>
              <a:t>záródolgozat</a:t>
            </a:r>
            <a:r>
              <a:rPr lang="hu-HU" b="1" dirty="0"/>
              <a:t>/portfólió leadásának lépései </a:t>
            </a:r>
            <a:r>
              <a:rPr lang="hu-HU" b="1" dirty="0" smtClean="0"/>
              <a:t>5.</a:t>
            </a:r>
            <a:endParaRPr lang="hu-HU" b="1" dirty="0"/>
          </a:p>
          <a:p>
            <a:r>
              <a:rPr lang="hu-HU" sz="1600" dirty="0" smtClean="0"/>
              <a:t>A „</a:t>
            </a:r>
            <a:r>
              <a:rPr lang="hu-HU" sz="1600" b="1" dirty="0" smtClean="0"/>
              <a:t>Szakdolgozat feltöltése” gombra </a:t>
            </a:r>
            <a:r>
              <a:rPr lang="hu-HU" sz="1600" dirty="0" smtClean="0"/>
              <a:t>klikkelve megtekintheti a felugró ablakban a már feltöltött dokumentumokat.</a:t>
            </a:r>
          </a:p>
          <a:p>
            <a:r>
              <a:rPr lang="hu-HU" sz="1600" b="1" u="sng" dirty="0" smtClean="0"/>
              <a:t>Fontos: kizárólag a szakdolgozat leadási határidő előtt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 smtClean="0"/>
              <a:t>a már feltöltött szakdolgozatot és egyéb dokumentumokat </a:t>
            </a:r>
            <a:r>
              <a:rPr lang="hu-HU" sz="1600" b="1" u="sng" dirty="0" smtClean="0"/>
              <a:t>letöltheti újra számítógépére (megtekintheti),</a:t>
            </a:r>
            <a:r>
              <a:rPr lang="hu-HU" sz="1600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/>
              <a:t>ha időközben módosított/javított valamit a </a:t>
            </a:r>
            <a:r>
              <a:rPr lang="hu-HU" sz="1600" dirty="0" smtClean="0"/>
              <a:t>szakdolgozatán </a:t>
            </a:r>
            <a:r>
              <a:rPr lang="hu-HU" sz="1600" b="1" dirty="0" smtClean="0"/>
              <a:t>lehetőség van cserélni </a:t>
            </a:r>
            <a:r>
              <a:rPr lang="hu-HU" sz="1600" b="1" u="sng" dirty="0" smtClean="0"/>
              <a:t>(a + jelre klikkelve „Törlés” gombbal) és a 7. dia szerinti újrafeltöltéssel</a:t>
            </a:r>
            <a:r>
              <a:rPr lang="hu-HU" sz="1600" b="1" u="sng" dirty="0"/>
              <a:t>.</a:t>
            </a:r>
            <a:r>
              <a:rPr lang="hu-HU" sz="1600" dirty="0" smtClean="0"/>
              <a:t> </a:t>
            </a:r>
            <a:endParaRPr lang="hu-HU" sz="1600" dirty="0"/>
          </a:p>
        </p:txBody>
      </p:sp>
      <p:pic>
        <p:nvPicPr>
          <p:cNvPr id="15" name="Kép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7845" y="4083216"/>
            <a:ext cx="6632899" cy="1021209"/>
          </a:xfrm>
          <a:prstGeom prst="rect">
            <a:avLst/>
          </a:prstGeom>
        </p:spPr>
      </p:pic>
      <p:cxnSp>
        <p:nvCxnSpPr>
          <p:cNvPr id="12" name="Egyenes összekötő nyíllal 11"/>
          <p:cNvCxnSpPr/>
          <p:nvPr/>
        </p:nvCxnSpPr>
        <p:spPr>
          <a:xfrm>
            <a:off x="3048422" y="1988840"/>
            <a:ext cx="1080120" cy="39993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églalap 15"/>
          <p:cNvSpPr/>
          <p:nvPr/>
        </p:nvSpPr>
        <p:spPr>
          <a:xfrm flipV="1">
            <a:off x="4139952" y="5881279"/>
            <a:ext cx="972108" cy="3189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églalap 9"/>
          <p:cNvSpPr/>
          <p:nvPr/>
        </p:nvSpPr>
        <p:spPr>
          <a:xfrm flipV="1">
            <a:off x="6558390" y="4422830"/>
            <a:ext cx="1686018" cy="5183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7" name="Egyenes összekötő nyíllal 16"/>
          <p:cNvCxnSpPr/>
          <p:nvPr/>
        </p:nvCxnSpPr>
        <p:spPr>
          <a:xfrm>
            <a:off x="3707904" y="3027787"/>
            <a:ext cx="1932971" cy="29626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gyenes összekötő nyíllal 18"/>
          <p:cNvCxnSpPr/>
          <p:nvPr/>
        </p:nvCxnSpPr>
        <p:spPr>
          <a:xfrm>
            <a:off x="2888593" y="3485813"/>
            <a:ext cx="3669797" cy="102330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églalap 28"/>
          <p:cNvSpPr/>
          <p:nvPr/>
        </p:nvSpPr>
        <p:spPr>
          <a:xfrm flipV="1">
            <a:off x="1633206" y="4164442"/>
            <a:ext cx="6611202" cy="91872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0" name="Téglalap 29"/>
          <p:cNvSpPr/>
          <p:nvPr/>
        </p:nvSpPr>
        <p:spPr>
          <a:xfrm>
            <a:off x="1139683" y="4365103"/>
            <a:ext cx="448161" cy="2880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1" name="Téglalap 30"/>
          <p:cNvSpPr/>
          <p:nvPr/>
        </p:nvSpPr>
        <p:spPr>
          <a:xfrm>
            <a:off x="1228569" y="4743147"/>
            <a:ext cx="336596" cy="1356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8661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81D12-B5BD-4779-851D-0AE4F439EE02}" type="slidenum">
              <a:rPr lang="hu-HU" smtClean="0"/>
              <a:t>9</a:t>
            </a:fld>
            <a:endParaRPr lang="hu-HU" dirty="0"/>
          </a:p>
        </p:txBody>
      </p:sp>
      <p:pic>
        <p:nvPicPr>
          <p:cNvPr id="7" name="Kép 1" descr="image0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088337"/>
            <a:ext cx="837129" cy="699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-47095"/>
            <a:ext cx="7344816" cy="1464734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899592" y="1988841"/>
            <a:ext cx="770485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Ha bármiben elakadna a feltöltés során a hiba képernyőmentését </a:t>
            </a:r>
            <a:r>
              <a:rPr lang="hu-HU" dirty="0">
                <a:solidFill>
                  <a:srgbClr val="FF0000"/>
                </a:solidFill>
              </a:rPr>
              <a:t>csatolva emailben küldje el a </a:t>
            </a:r>
            <a:r>
              <a:rPr lang="hu-HU" dirty="0" smtClean="0">
                <a:solidFill>
                  <a:srgbClr val="FF0000"/>
                </a:solidFill>
              </a:rPr>
              <a:t>Karok által megadott email címekre: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 smtClean="0"/>
              <a:t>ÁJK esetén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b="1" dirty="0">
                <a:hlinkClick r:id="rId5"/>
              </a:rPr>
              <a:t>ajk.tanulmanyi@</a:t>
            </a:r>
            <a:r>
              <a:rPr lang="hu-HU" b="1" dirty="0" err="1">
                <a:hlinkClick r:id="rId5"/>
              </a:rPr>
              <a:t>kre.hu</a:t>
            </a:r>
            <a:r>
              <a:rPr lang="hu-HU" b="1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 smtClean="0"/>
              <a:t>BTK esetén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b="1" dirty="0" err="1">
                <a:hlinkClick r:id="rId6"/>
              </a:rPr>
              <a:t>tanulmanyiosztaly.btk</a:t>
            </a:r>
            <a:r>
              <a:rPr lang="hu-HU" b="1" dirty="0">
                <a:hlinkClick r:id="rId6"/>
              </a:rPr>
              <a:t>@</a:t>
            </a:r>
            <a:r>
              <a:rPr lang="hu-HU" b="1" dirty="0" err="1">
                <a:hlinkClick r:id="rId6"/>
              </a:rPr>
              <a:t>kre.hu</a:t>
            </a:r>
            <a:r>
              <a:rPr lang="hu-HU" b="1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 smtClean="0"/>
              <a:t>HTK esetén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b="1" dirty="0" err="1">
                <a:hlinkClick r:id="rId7"/>
              </a:rPr>
              <a:t>florik.gyongyi</a:t>
            </a:r>
            <a:r>
              <a:rPr lang="hu-HU" b="1" dirty="0">
                <a:hlinkClick r:id="rId7"/>
              </a:rPr>
              <a:t>@</a:t>
            </a:r>
            <a:r>
              <a:rPr lang="hu-HU" b="1" dirty="0" err="1">
                <a:hlinkClick r:id="rId7"/>
              </a:rPr>
              <a:t>kre.hu</a:t>
            </a:r>
            <a:endParaRPr lang="hu-H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 smtClean="0"/>
              <a:t>SZEK esetén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b="1" dirty="0"/>
              <a:t>Budapesti képzési hely: </a:t>
            </a:r>
            <a:r>
              <a:rPr lang="hu-HU" b="1" dirty="0" err="1">
                <a:hlinkClick r:id="rId8"/>
              </a:rPr>
              <a:t>tanulmanyi.osztaly.szek</a:t>
            </a:r>
            <a:r>
              <a:rPr lang="hu-HU" b="1" dirty="0">
                <a:hlinkClick r:id="rId8"/>
              </a:rPr>
              <a:t>@</a:t>
            </a:r>
            <a:r>
              <a:rPr lang="hu-HU" b="1" dirty="0" err="1">
                <a:hlinkClick r:id="rId8"/>
              </a:rPr>
              <a:t>kre.hu</a:t>
            </a:r>
            <a:endParaRPr lang="hu-HU" b="1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b="1" dirty="0" smtClean="0"/>
              <a:t>Nagykőrösi </a:t>
            </a:r>
            <a:r>
              <a:rPr lang="hu-HU" b="1" dirty="0"/>
              <a:t>képzési hely: </a:t>
            </a:r>
            <a:r>
              <a:rPr lang="hu-HU" b="1" dirty="0" err="1">
                <a:hlinkClick r:id="rId9"/>
              </a:rPr>
              <a:t>tanulmanyi.osztaly.szek.nk</a:t>
            </a:r>
            <a:r>
              <a:rPr lang="hu-HU" b="1" dirty="0">
                <a:hlinkClick r:id="rId9"/>
              </a:rPr>
              <a:t>@</a:t>
            </a:r>
            <a:r>
              <a:rPr lang="hu-HU" b="1" dirty="0" err="1">
                <a:hlinkClick r:id="rId9"/>
              </a:rPr>
              <a:t>kre.hu</a:t>
            </a:r>
            <a:endParaRPr lang="hu-HU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b="1" dirty="0" smtClean="0"/>
              <a:t>TFK esetén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b="1" dirty="0" smtClean="0"/>
              <a:t>Budapesti képzési hely: </a:t>
            </a:r>
            <a:r>
              <a:rPr lang="hu-HU" b="1" dirty="0" err="1" smtClean="0">
                <a:hlinkClick r:id="rId10"/>
              </a:rPr>
              <a:t>tfk.szakdolgozatbp</a:t>
            </a:r>
            <a:r>
              <a:rPr lang="hu-HU" b="1" dirty="0" smtClean="0">
                <a:hlinkClick r:id="rId10"/>
              </a:rPr>
              <a:t>@</a:t>
            </a:r>
            <a:r>
              <a:rPr lang="hu-HU" b="1" dirty="0" err="1" smtClean="0">
                <a:hlinkClick r:id="rId10"/>
              </a:rPr>
              <a:t>kre.hu</a:t>
            </a:r>
            <a:endParaRPr lang="hu-HU" b="1" dirty="0" smtClean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u-HU" b="1" dirty="0" smtClean="0"/>
              <a:t>Nagykőrösi képzési hely: </a:t>
            </a:r>
            <a:r>
              <a:rPr lang="hu-HU" b="1" dirty="0" err="1" smtClean="0">
                <a:hlinkClick r:id="rId11"/>
              </a:rPr>
              <a:t>tfk.szakdolgozatnk</a:t>
            </a:r>
            <a:r>
              <a:rPr lang="hu-HU" b="1" dirty="0" smtClean="0">
                <a:hlinkClick r:id="rId11"/>
              </a:rPr>
              <a:t>@</a:t>
            </a:r>
            <a:r>
              <a:rPr lang="hu-HU" b="1" dirty="0" err="1" smtClean="0">
                <a:hlinkClick r:id="rId11"/>
              </a:rPr>
              <a:t>kre.hu</a:t>
            </a:r>
            <a:endParaRPr lang="hu-HU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5879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3556</TotalTime>
  <Words>676</Words>
  <Application>Microsoft Office PowerPoint</Application>
  <PresentationFormat>Diavetítés a képernyőre (4:3 oldalarány)</PresentationFormat>
  <Paragraphs>70</Paragraphs>
  <Slides>9</Slides>
  <Notes>8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0" baseType="lpstr">
      <vt:lpstr>Office-téma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ferencz.zoltan@kre.hu</dc:creator>
  <cp:lastModifiedBy>Szabó Katalin Zsuzsanna</cp:lastModifiedBy>
  <cp:revision>159</cp:revision>
  <dcterms:created xsi:type="dcterms:W3CDTF">2016-04-01T08:34:35Z</dcterms:created>
  <dcterms:modified xsi:type="dcterms:W3CDTF">2020-04-09T18:19:57Z</dcterms:modified>
</cp:coreProperties>
</file>