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98" r:id="rId6"/>
    <p:sldId id="299" r:id="rId7"/>
    <p:sldId id="259" r:id="rId8"/>
    <p:sldId id="260" r:id="rId9"/>
    <p:sldId id="300" r:id="rId10"/>
    <p:sldId id="263" r:id="rId11"/>
    <p:sldId id="266" r:id="rId12"/>
    <p:sldId id="277" r:id="rId13"/>
    <p:sldId id="278" r:id="rId14"/>
    <p:sldId id="269" r:id="rId15"/>
    <p:sldId id="270" r:id="rId16"/>
    <p:sldId id="271" r:id="rId17"/>
    <p:sldId id="272" r:id="rId18"/>
    <p:sldId id="293" r:id="rId19"/>
    <p:sldId id="296" r:id="rId20"/>
    <p:sldId id="265" r:id="rId21"/>
    <p:sldId id="275" r:id="rId22"/>
    <p:sldId id="294" r:id="rId23"/>
    <p:sldId id="295" r:id="rId24"/>
  </p:sldIdLst>
  <p:sldSz cx="5765800" cy="3238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2B9F1B-82F0-3846-FDC6-BE6334469411}" name="Csomai József" initials="JC" userId="S::csomai.jozsef@kre.hu::a56ef2eb-0355-42b9-b72d-58660eea02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CD7"/>
    <a:srgbClr val="B28353"/>
    <a:srgbClr val="C1924F"/>
    <a:srgbClr val="127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1776" autoAdjust="0"/>
  </p:normalViewPr>
  <p:slideViewPr>
    <p:cSldViewPr snapToGrid="0">
      <p:cViewPr varScale="1">
        <p:scale>
          <a:sx n="200" d="100"/>
          <a:sy n="200" d="100"/>
        </p:scale>
        <p:origin x="136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433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948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788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44500" y="1102140"/>
            <a:ext cx="3225165" cy="4648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4869" y="1817116"/>
            <a:ext cx="4036061" cy="8112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44500" y="1102140"/>
            <a:ext cx="3225165" cy="4648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4869" y="1817116"/>
            <a:ext cx="4036061" cy="8112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444500" y="247002"/>
            <a:ext cx="2365375" cy="34670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288290" y="746315"/>
            <a:ext cx="5189221" cy="21416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bg object 16" descr="bg object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05" y="201993"/>
            <a:ext cx="445999" cy="44599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444500" y="247002"/>
            <a:ext cx="2365375" cy="34670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88290" y="129689"/>
            <a:ext cx="5189220" cy="62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88290" y="755650"/>
            <a:ext cx="5189220" cy="248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210537" y="3017709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12795F"/>
          </a:solidFill>
          <a:uFillTx/>
          <a:latin typeface="Gotham Bold"/>
          <a:ea typeface="Gotham Bold"/>
          <a:cs typeface="Gotham Bold"/>
          <a:sym typeface="Gotham 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12795F"/>
          </a:solidFill>
          <a:uFillTx/>
          <a:latin typeface="Gotham Bold"/>
          <a:ea typeface="Gotham Bold"/>
          <a:cs typeface="Gotham Bold"/>
          <a:sym typeface="Gotham 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12795F"/>
          </a:solidFill>
          <a:uFillTx/>
          <a:latin typeface="Gotham Bold"/>
          <a:ea typeface="Gotham Bold"/>
          <a:cs typeface="Gotham Bold"/>
          <a:sym typeface="Gotham 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12795F"/>
          </a:solidFill>
          <a:uFillTx/>
          <a:latin typeface="Gotham Bold"/>
          <a:ea typeface="Gotham Bold"/>
          <a:cs typeface="Gotham Bold"/>
          <a:sym typeface="Gotham 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12795F"/>
          </a:solidFill>
          <a:uFillTx/>
          <a:latin typeface="Gotham Bold"/>
          <a:ea typeface="Gotham Bold"/>
          <a:cs typeface="Gotham Bold"/>
          <a:sym typeface="Gotham 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12795F"/>
          </a:solidFill>
          <a:uFillTx/>
          <a:latin typeface="Gotham Bold"/>
          <a:ea typeface="Gotham Bold"/>
          <a:cs typeface="Gotham Bold"/>
          <a:sym typeface="Gotham 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12795F"/>
          </a:solidFill>
          <a:uFillTx/>
          <a:latin typeface="Gotham Bold"/>
          <a:ea typeface="Gotham Bold"/>
          <a:cs typeface="Gotham Bold"/>
          <a:sym typeface="Gotham 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12795F"/>
          </a:solidFill>
          <a:uFillTx/>
          <a:latin typeface="Gotham Bold"/>
          <a:ea typeface="Gotham Bold"/>
          <a:cs typeface="Gotham Bold"/>
          <a:sym typeface="Gotham 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12795F"/>
          </a:solidFill>
          <a:uFillTx/>
          <a:latin typeface="Gotham Bold"/>
          <a:ea typeface="Gotham Bold"/>
          <a:cs typeface="Gotham Bold"/>
          <a:sym typeface="Gotham 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5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ruházat, Emberi arc, személy, fal látható&#10;&#10;Automatikusan generált leírás">
            <a:extLst>
              <a:ext uri="{FF2B5EF4-FFF2-40B4-BE49-F238E27FC236}">
                <a16:creationId xmlns:a16="http://schemas.microsoft.com/office/drawing/2014/main" id="{338C726D-8CB5-5240-B8FD-BFAB6868F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8"/>
          <a:stretch/>
        </p:blipFill>
        <p:spPr>
          <a:xfrm>
            <a:off x="0" y="0"/>
            <a:ext cx="5765800" cy="3238500"/>
          </a:xfrm>
          <a:prstGeom prst="rect">
            <a:avLst/>
          </a:prstGeom>
        </p:spPr>
      </p:pic>
      <p:sp>
        <p:nvSpPr>
          <p:cNvPr id="73" name="object 2"/>
          <p:cNvSpPr txBox="1"/>
          <p:nvPr/>
        </p:nvSpPr>
        <p:spPr>
          <a:xfrm>
            <a:off x="3325897" y="529525"/>
            <a:ext cx="2220154" cy="27699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hu-HU" dirty="0"/>
              <a:t>Hogyan lehetsz </a:t>
            </a:r>
            <a:r>
              <a:rPr lang="hu-HU" dirty="0" err="1"/>
              <a:t>károlis</a:t>
            </a:r>
            <a:r>
              <a:rPr lang="hu-HU" dirty="0"/>
              <a:t>?</a:t>
            </a:r>
            <a:endParaRPr dirty="0"/>
          </a:p>
        </p:txBody>
      </p:sp>
      <p:sp>
        <p:nvSpPr>
          <p:cNvPr id="74" name="object 4"/>
          <p:cNvSpPr txBox="1">
            <a:spLocks noGrp="1"/>
          </p:cNvSpPr>
          <p:nvPr>
            <p:ph type="title"/>
          </p:nvPr>
        </p:nvSpPr>
        <p:spPr>
          <a:xfrm>
            <a:off x="2596768" y="170852"/>
            <a:ext cx="2949283" cy="464820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spcBef>
                <a:spcPts val="100"/>
              </a:spcBef>
              <a:defRPr sz="2800" spc="100"/>
            </a:lvl1pPr>
          </a:lstStyle>
          <a:p>
            <a:pPr algn="r"/>
            <a:r>
              <a:rPr lang="hu-HU" sz="2400" b="1" i="1" dirty="0">
                <a:latin typeface="Gotham Bold" pitchFamily="50" charset="0"/>
              </a:rPr>
              <a:t>Út az egyetemig</a:t>
            </a:r>
            <a:endParaRPr sz="2400" b="1" i="1" dirty="0">
              <a:latin typeface="Gotham Bold" pitchFamily="50" charset="0"/>
            </a:endParaRPr>
          </a:p>
        </p:txBody>
      </p:sp>
      <p:pic>
        <p:nvPicPr>
          <p:cNvPr id="77" name="logo.png" descr="logo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34" y="84805"/>
            <a:ext cx="670396" cy="670396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641774E7-FB7C-3AF2-46CB-5D2C8C4930A2}"/>
              </a:ext>
            </a:extLst>
          </p:cNvPr>
          <p:cNvCxnSpPr/>
          <p:nvPr/>
        </p:nvCxnSpPr>
        <p:spPr>
          <a:xfrm>
            <a:off x="4488220" y="867036"/>
            <a:ext cx="1169895" cy="0"/>
          </a:xfrm>
          <a:prstGeom prst="straightConnector1">
            <a:avLst/>
          </a:prstGeom>
          <a:noFill/>
          <a:ln w="57150" cap="flat">
            <a:solidFill>
              <a:srgbClr val="B28353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A képen szöveg, képernyőkép, Betűtípus, flash memória látható&#10;&#10;Automatikusan generált leírás">
            <a:extLst>
              <a:ext uri="{FF2B5EF4-FFF2-40B4-BE49-F238E27FC236}">
                <a16:creationId xmlns:a16="http://schemas.microsoft.com/office/drawing/2014/main" id="{3D74981A-A555-584E-A21C-1BBE536B7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r="10317" b="15623"/>
          <a:stretch>
            <a:fillRect/>
          </a:stretch>
        </p:blipFill>
        <p:spPr>
          <a:xfrm>
            <a:off x="2520051" y="536575"/>
            <a:ext cx="3245749" cy="1921251"/>
          </a:xfrm>
          <a:prstGeom prst="rect">
            <a:avLst/>
          </a:prstGeom>
        </p:spPr>
      </p:pic>
      <p:sp>
        <p:nvSpPr>
          <p:cNvPr id="83" name="object 2"/>
          <p:cNvSpPr txBox="1">
            <a:spLocks noGrp="1"/>
          </p:cNvSpPr>
          <p:nvPr>
            <p:ph type="title" idx="4294967295"/>
          </p:nvPr>
        </p:nvSpPr>
        <p:spPr>
          <a:xfrm>
            <a:off x="174756" y="188913"/>
            <a:ext cx="4558067" cy="347662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</a:lvl1pPr>
          </a:lstStyle>
          <a:p>
            <a:r>
              <a:rPr lang="hu-HU" b="1" i="1" dirty="0">
                <a:latin typeface="Gotham Bold" pitchFamily="50" charset="0"/>
              </a:rPr>
              <a:t>Képzések és képzési szintek</a:t>
            </a:r>
            <a:endParaRPr b="1" i="1" dirty="0">
              <a:latin typeface="Gotham Bold" pitchFamily="50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CCA165E0-B81B-69DD-EB4B-160ED2BC8316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10</a:t>
            </a:fld>
            <a:endParaRPr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EF7A30F-082E-F4A9-4AF0-3CCADCFACDF5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</a:t>
            </a:r>
            <a:r>
              <a:rPr lang="hu-HU" sz="800" spc="10" dirty="0" err="1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felveteli</a:t>
            </a:r>
            <a:endParaRPr lang="hu-HU" sz="800" spc="10" dirty="0">
              <a:solidFill>
                <a:srgbClr val="4A4A4A"/>
              </a:solidFill>
              <a:latin typeface="Gotham Book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EB43C1F-5E05-1690-A78D-AAD55E92BC75}"/>
              </a:ext>
            </a:extLst>
          </p:cNvPr>
          <p:cNvSpPr txBox="1"/>
          <p:nvPr/>
        </p:nvSpPr>
        <p:spPr>
          <a:xfrm>
            <a:off x="229506" y="687052"/>
            <a:ext cx="3593918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9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Alapképzés</a:t>
            </a:r>
            <a:r>
              <a:rPr lang="hu-HU" sz="9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(pl.: szociológia)</a:t>
            </a: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9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9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Osztatlan képzés </a:t>
            </a:r>
            <a:r>
              <a:rPr lang="hu-HU" sz="9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(pl.: jogász)</a:t>
            </a: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endParaRPr lang="hu-HU" sz="9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9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Mesterképzés</a:t>
            </a:r>
            <a:r>
              <a:rPr lang="hu-HU" sz="9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(pl.: neveléstudomány)</a:t>
            </a: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9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9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Szakirányú továbbképzés </a:t>
            </a:r>
            <a:br>
              <a:rPr lang="hu-HU" sz="9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9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(pl.: bűnügyi szakjogász)</a:t>
            </a: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9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9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Felnőttképzés, pedagógus-továbbképzés</a:t>
            </a: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9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9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Doktori képzés </a:t>
            </a:r>
            <a:r>
              <a:rPr lang="hu-HU" sz="9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(pl. történelemtudomány)</a:t>
            </a:r>
          </a:p>
        </p:txBody>
      </p:sp>
      <p:pic>
        <p:nvPicPr>
          <p:cNvPr id="2" name="logo.png" descr="logo.png">
            <a:extLst>
              <a:ext uri="{FF2B5EF4-FFF2-40B4-BE49-F238E27FC236}">
                <a16:creationId xmlns:a16="http://schemas.microsoft.com/office/drawing/2014/main" id="{58343660-FC8A-F77D-0A6F-B6DA801A02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950" y="98090"/>
            <a:ext cx="529308" cy="5293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6570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C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térkép, szöveg, atlasz látható&#10;&#10;Automatikusan generált leírás">
            <a:extLst>
              <a:ext uri="{FF2B5EF4-FFF2-40B4-BE49-F238E27FC236}">
                <a16:creationId xmlns:a16="http://schemas.microsoft.com/office/drawing/2014/main" id="{21BCA316-EBB4-5D9F-DD53-55EF10D0FD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311" y="101700"/>
            <a:ext cx="2402057" cy="2267135"/>
          </a:xfrm>
          <a:prstGeom prst="rect">
            <a:avLst/>
          </a:prstGeom>
        </p:spPr>
      </p:pic>
      <p:pic>
        <p:nvPicPr>
          <p:cNvPr id="80" name="logo.png" descr="logo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7" y="150863"/>
            <a:ext cx="529308" cy="529308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object 2"/>
          <p:cNvSpPr txBox="1">
            <a:spLocks noGrp="1"/>
          </p:cNvSpPr>
          <p:nvPr>
            <p:ph type="title"/>
          </p:nvPr>
        </p:nvSpPr>
        <p:spPr>
          <a:xfrm>
            <a:off x="928729" y="242162"/>
            <a:ext cx="1802207" cy="346709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</a:lvl1pPr>
          </a:lstStyle>
          <a:p>
            <a:r>
              <a:rPr lang="hu-HU" b="1" i="1" dirty="0">
                <a:latin typeface="Gotham Bold" pitchFamily="50" charset="0"/>
              </a:rPr>
              <a:t>Képzéseink</a:t>
            </a:r>
            <a:endParaRPr b="1" i="1" dirty="0">
              <a:latin typeface="Gotham Bold" pitchFamily="50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CCA165E0-B81B-69DD-EB4B-160ED2BC8316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11</a:t>
            </a:fld>
            <a:endParaRPr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EF7A30F-082E-F4A9-4AF0-3CCADCFACDF5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</a:t>
            </a:r>
            <a:r>
              <a:rPr lang="hu-HU" sz="800" spc="10" dirty="0" err="1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felveteli</a:t>
            </a:r>
            <a:endParaRPr lang="hu-HU" sz="800" spc="10" dirty="0">
              <a:solidFill>
                <a:srgbClr val="4A4A4A"/>
              </a:solidFill>
              <a:latin typeface="Gotham Book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DE5228A-BA45-472F-D573-73433C797954}"/>
              </a:ext>
            </a:extLst>
          </p:cNvPr>
          <p:cNvSpPr txBox="1"/>
          <p:nvPr/>
        </p:nvSpPr>
        <p:spPr>
          <a:xfrm>
            <a:off x="174757" y="816604"/>
            <a:ext cx="3378611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r>
              <a:rPr lang="hu-HU" sz="1000" b="1" spc="10" dirty="0">
                <a:solidFill>
                  <a:srgbClr val="12795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ÁJK képzései: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Osztatlan képzés: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jogász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endParaRPr lang="hu-HU" sz="10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r>
              <a:rPr lang="hu-HU" sz="1000" b="1" spc="10" dirty="0">
                <a:solidFill>
                  <a:srgbClr val="12795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BTK képzései:</a:t>
            </a:r>
          </a:p>
          <a:p>
            <a:pPr marL="171450" indent="-171450">
              <a:buClr>
                <a:srgbClr val="B28353"/>
              </a:buClr>
              <a:buFont typeface="Wingdings" panose="05000000000000000000" pitchFamily="2" charset="2"/>
              <a:buChar char="§"/>
            </a:pP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Alapképzési szakok (BA):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anglisztika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germanisztika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sz="1000" spc="10" dirty="0" err="1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néderlandisztika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és német szakirányok),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keleti nyelvek és kultúrák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(japán, kínai és koreai szakirányok),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kommunikáció- és médiatudomány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magyar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nemzetközi tanulmányok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pszichológia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(magyar és angol nyelven),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szabad bölcsészet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szociológia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történelem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endParaRPr lang="hu-HU" sz="10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DA9C3CB-CD30-E81F-A33C-A038FD7E64EF}"/>
              </a:ext>
            </a:extLst>
          </p:cNvPr>
          <p:cNvSpPr txBox="1"/>
          <p:nvPr/>
        </p:nvSpPr>
        <p:spPr>
          <a:xfrm>
            <a:off x="5196045" y="515704"/>
            <a:ext cx="307690" cy="246219"/>
          </a:xfrm>
          <a:prstGeom prst="rect">
            <a:avLst/>
          </a:prstGeom>
          <a:solidFill>
            <a:srgbClr val="DFDCD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62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C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térkép, szöveg, atlasz látható&#10;&#10;Automatikusan generált leírás">
            <a:extLst>
              <a:ext uri="{FF2B5EF4-FFF2-40B4-BE49-F238E27FC236}">
                <a16:creationId xmlns:a16="http://schemas.microsoft.com/office/drawing/2014/main" id="{21BCA316-EBB4-5D9F-DD53-55EF10D0FD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311" y="101700"/>
            <a:ext cx="2402057" cy="2267135"/>
          </a:xfrm>
          <a:prstGeom prst="rect">
            <a:avLst/>
          </a:prstGeom>
        </p:spPr>
      </p:pic>
      <p:pic>
        <p:nvPicPr>
          <p:cNvPr id="80" name="logo.png" descr="logo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34" y="242162"/>
            <a:ext cx="529308" cy="52930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CCA165E0-B81B-69DD-EB4B-160ED2BC8316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12</a:t>
            </a:fld>
            <a:endParaRPr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EF7A30F-082E-F4A9-4AF0-3CCADCFACDF5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</a:t>
            </a:r>
            <a:r>
              <a:rPr lang="hu-HU" sz="800" spc="10" dirty="0" err="1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felveteli</a:t>
            </a:r>
            <a:endParaRPr lang="hu-HU" sz="800" spc="10" dirty="0">
              <a:solidFill>
                <a:srgbClr val="4A4A4A"/>
              </a:solidFill>
              <a:latin typeface="Gotham Book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DE5228A-BA45-472F-D573-73433C797954}"/>
              </a:ext>
            </a:extLst>
          </p:cNvPr>
          <p:cNvSpPr txBox="1"/>
          <p:nvPr/>
        </p:nvSpPr>
        <p:spPr>
          <a:xfrm>
            <a:off x="174757" y="816604"/>
            <a:ext cx="3378611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r>
              <a:rPr lang="hu-HU" sz="1000" b="1" spc="10" dirty="0">
                <a:solidFill>
                  <a:srgbClr val="12795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BTK képzései:</a:t>
            </a:r>
          </a:p>
          <a:p>
            <a:pPr marL="171450" indent="-171450">
              <a:buClr>
                <a:srgbClr val="B28353"/>
              </a:buClr>
              <a:buFont typeface="Wingdings" panose="05000000000000000000" pitchFamily="2" charset="2"/>
              <a:buChar char="§"/>
            </a:pP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Osztatlan tanárszakok*: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angol nyelv és kultúra </a:t>
            </a:r>
          </a:p>
          <a:p>
            <a:pPr>
              <a:buClr>
                <a:srgbClr val="B28353"/>
              </a:buClr>
            </a:pP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tanára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holland nyelv és kultúra tanára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magyar nyelv és irodalom szakos tanár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német nyelv és kultúra tanára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történelemtanár</a:t>
            </a:r>
          </a:p>
          <a:p>
            <a:pPr>
              <a:buClr>
                <a:srgbClr val="B28353"/>
              </a:buClr>
            </a:pPr>
            <a:endParaRPr lang="hu-HU" sz="1000" spc="10" dirty="0">
              <a:solidFill>
                <a:srgbClr val="4A4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B28353"/>
              </a:buClr>
            </a:pPr>
            <a:r>
              <a:rPr lang="hu-HU" sz="1000" b="1" spc="10" dirty="0">
                <a:solidFill>
                  <a:srgbClr val="12795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HTK képzései:</a:t>
            </a:r>
          </a:p>
          <a:p>
            <a:pPr marL="171450" indent="-171450">
              <a:buClr>
                <a:srgbClr val="B28353"/>
              </a:buClr>
              <a:buFont typeface="Wingdings" panose="05000000000000000000" pitchFamily="2" charset="2"/>
              <a:buChar char="§"/>
            </a:pP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Osztatlan képzés: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teológia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(lelkész szakirány),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teológia</a:t>
            </a:r>
          </a:p>
          <a:p>
            <a:pPr marL="171450" indent="-171450">
              <a:buClr>
                <a:srgbClr val="B28353"/>
              </a:buClr>
              <a:buFont typeface="Wingdings" panose="05000000000000000000" pitchFamily="2" charset="2"/>
              <a:buChar char="§"/>
            </a:pP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Osztatlan tanárképzés: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hittanár-nevelőtanár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* (egyszakos és szakpáros képzés)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endParaRPr lang="hu-HU" sz="10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49A6DAB-6476-3C32-D843-3D089C4CA2AF}"/>
              </a:ext>
            </a:extLst>
          </p:cNvPr>
          <p:cNvSpPr txBox="1"/>
          <p:nvPr/>
        </p:nvSpPr>
        <p:spPr>
          <a:xfrm>
            <a:off x="3701872" y="2431411"/>
            <a:ext cx="1834991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7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*A fenti osztatlan tanárszakok a HTK hittanár-nevelőtanár képzésével szakpárban is tanulhatók!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5401F3B-895B-C8A7-DB49-E903BEC143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8729" y="242162"/>
            <a:ext cx="1802207" cy="346709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</a:lvl1pPr>
          </a:lstStyle>
          <a:p>
            <a:r>
              <a:rPr lang="hu-HU" b="1" i="1" dirty="0">
                <a:latin typeface="Gotham Bold" pitchFamily="50" charset="0"/>
              </a:rPr>
              <a:t>Képzéseink</a:t>
            </a:r>
            <a:endParaRPr b="1" i="1" dirty="0">
              <a:latin typeface="Gotham Bold" pitchFamily="50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E878A29-2906-23ED-3F6B-564B5A4A4966}"/>
              </a:ext>
            </a:extLst>
          </p:cNvPr>
          <p:cNvSpPr txBox="1"/>
          <p:nvPr/>
        </p:nvSpPr>
        <p:spPr>
          <a:xfrm>
            <a:off x="5204713" y="515704"/>
            <a:ext cx="299022" cy="246219"/>
          </a:xfrm>
          <a:prstGeom prst="rect">
            <a:avLst/>
          </a:prstGeom>
          <a:solidFill>
            <a:srgbClr val="DFDCD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3806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C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térkép, szöveg, atlasz látható&#10;&#10;Automatikusan generált leírás">
            <a:extLst>
              <a:ext uri="{FF2B5EF4-FFF2-40B4-BE49-F238E27FC236}">
                <a16:creationId xmlns:a16="http://schemas.microsoft.com/office/drawing/2014/main" id="{21BCA316-EBB4-5D9F-DD53-55EF10D0FD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311" y="101700"/>
            <a:ext cx="2402057" cy="2267135"/>
          </a:xfrm>
          <a:prstGeom prst="rect">
            <a:avLst/>
          </a:prstGeom>
        </p:spPr>
      </p:pic>
      <p:pic>
        <p:nvPicPr>
          <p:cNvPr id="80" name="logo.png" descr="logo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7" y="150863"/>
            <a:ext cx="529308" cy="52930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CCA165E0-B81B-69DD-EB4B-160ED2BC8316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13</a:t>
            </a:fld>
            <a:endParaRPr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EF7A30F-082E-F4A9-4AF0-3CCADCFACDF5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</a:t>
            </a:r>
            <a:r>
              <a:rPr lang="hu-HU" sz="800" spc="10" dirty="0" err="1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felveteli</a:t>
            </a:r>
            <a:endParaRPr lang="hu-HU" sz="800" spc="10" dirty="0">
              <a:solidFill>
                <a:srgbClr val="4A4A4A"/>
              </a:solidFill>
              <a:latin typeface="Gotham Book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DE5228A-BA45-472F-D573-73433C797954}"/>
              </a:ext>
            </a:extLst>
          </p:cNvPr>
          <p:cNvSpPr txBox="1"/>
          <p:nvPr/>
        </p:nvSpPr>
        <p:spPr>
          <a:xfrm>
            <a:off x="174757" y="816604"/>
            <a:ext cx="3378611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r>
              <a:rPr lang="hu-HU" sz="1000" b="1" spc="10" dirty="0">
                <a:solidFill>
                  <a:srgbClr val="12795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GESZK képzései:</a:t>
            </a:r>
          </a:p>
          <a:p>
            <a:pPr marL="171450" indent="-171450">
              <a:buClr>
                <a:srgbClr val="B28353"/>
              </a:buClr>
              <a:buFont typeface="Wingdings" panose="05000000000000000000" pitchFamily="2" charset="2"/>
              <a:buChar char="§"/>
            </a:pP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Alapképzési szakok: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ápolás és betegellátás 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(ápoló szakirány),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diakónia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emberi erőforrások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gazdálkodási és menedzsment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pénzügy és számvitel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rekreáció és életmód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szociális munka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szociálpedagógia</a:t>
            </a:r>
          </a:p>
          <a:p>
            <a:pPr marL="171450" indent="-171450">
              <a:buClr>
                <a:srgbClr val="B28353"/>
              </a:buClr>
              <a:buFont typeface="Wingdings" panose="05000000000000000000" pitchFamily="2" charset="2"/>
              <a:buChar char="§"/>
            </a:pPr>
            <a:endParaRPr lang="hu-HU" sz="10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B28353"/>
              </a:buClr>
            </a:pPr>
            <a:r>
              <a:rPr lang="hu-HU" sz="1000" b="1" spc="10" dirty="0">
                <a:solidFill>
                  <a:srgbClr val="12795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PK képzései:</a:t>
            </a:r>
          </a:p>
          <a:p>
            <a:pPr marL="171450" indent="-171450">
              <a:buClr>
                <a:srgbClr val="B28353"/>
              </a:buClr>
              <a:buFont typeface="Wingdings" panose="05000000000000000000" pitchFamily="2" charset="2"/>
              <a:buChar char="§"/>
            </a:pP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Alapképzési szakok (BA):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 kántor,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csecsemő- és kisgyermeknevelő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óvodapedagógus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református hittanoktató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református közösségszervező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tanító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endParaRPr lang="hu-HU" sz="10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31391A4-18FB-C164-4296-B9A79AE51B79}"/>
              </a:ext>
            </a:extLst>
          </p:cNvPr>
          <p:cNvSpPr txBox="1">
            <a:spLocks/>
          </p:cNvSpPr>
          <p:nvPr/>
        </p:nvSpPr>
        <p:spPr>
          <a:xfrm>
            <a:off x="928729" y="242162"/>
            <a:ext cx="1802207" cy="346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1270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12795F"/>
                </a:solidFill>
                <a:uFillTx/>
                <a:latin typeface="Gotham Bold"/>
                <a:ea typeface="Gotham Bold"/>
                <a:cs typeface="Gotham Bold"/>
                <a:sym typeface="Gotham Bol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12795F"/>
                </a:solidFill>
                <a:uFillTx/>
                <a:latin typeface="Gotham Bold"/>
                <a:ea typeface="Gotham Bold"/>
                <a:cs typeface="Gotham Bold"/>
                <a:sym typeface="Gotham Bol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12795F"/>
                </a:solidFill>
                <a:uFillTx/>
                <a:latin typeface="Gotham Bold"/>
                <a:ea typeface="Gotham Bold"/>
                <a:cs typeface="Gotham Bold"/>
                <a:sym typeface="Gotham Bol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12795F"/>
                </a:solidFill>
                <a:uFillTx/>
                <a:latin typeface="Gotham Bold"/>
                <a:ea typeface="Gotham Bold"/>
                <a:cs typeface="Gotham Bold"/>
                <a:sym typeface="Gotham Bol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12795F"/>
                </a:solidFill>
                <a:uFillTx/>
                <a:latin typeface="Gotham Bold"/>
                <a:ea typeface="Gotham Bold"/>
                <a:cs typeface="Gotham Bold"/>
                <a:sym typeface="Gotham Bol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12795F"/>
                </a:solidFill>
                <a:uFillTx/>
                <a:latin typeface="Gotham Bold"/>
                <a:ea typeface="Gotham Bold"/>
                <a:cs typeface="Gotham Bold"/>
                <a:sym typeface="Gotham Bol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12795F"/>
                </a:solidFill>
                <a:uFillTx/>
                <a:latin typeface="Gotham Bold"/>
                <a:ea typeface="Gotham Bold"/>
                <a:cs typeface="Gotham Bold"/>
                <a:sym typeface="Gotham Bol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12795F"/>
                </a:solidFill>
                <a:uFillTx/>
                <a:latin typeface="Gotham Bold"/>
                <a:ea typeface="Gotham Bold"/>
                <a:cs typeface="Gotham Bold"/>
                <a:sym typeface="Gotham Bol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12795F"/>
                </a:solidFill>
                <a:uFillTx/>
                <a:latin typeface="Gotham Bold"/>
                <a:ea typeface="Gotham Bold"/>
                <a:cs typeface="Gotham Bold"/>
                <a:sym typeface="Gotham Bold"/>
              </a:defRPr>
            </a:lvl9pPr>
          </a:lstStyle>
          <a:p>
            <a:pPr hangingPunct="1"/>
            <a:r>
              <a:rPr lang="hu-HU" b="1" i="1">
                <a:latin typeface="Gotham Bold" pitchFamily="50" charset="0"/>
              </a:rPr>
              <a:t>Képzéseink</a:t>
            </a:r>
            <a:endParaRPr lang="hu-HU" b="1" i="1" dirty="0">
              <a:latin typeface="Gotham Bold" pitchFamily="50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EC6C995-335C-E5AD-51CF-8F58A96EDD02}"/>
              </a:ext>
            </a:extLst>
          </p:cNvPr>
          <p:cNvSpPr txBox="1"/>
          <p:nvPr/>
        </p:nvSpPr>
        <p:spPr>
          <a:xfrm>
            <a:off x="5204713" y="515704"/>
            <a:ext cx="299022" cy="246219"/>
          </a:xfrm>
          <a:prstGeom prst="rect">
            <a:avLst/>
          </a:prstGeom>
          <a:solidFill>
            <a:srgbClr val="DFDCD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9010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névjegykártya, képernyőkép, Betűtípus látható&#10;&#10;Automatikusan generált leírás">
            <a:extLst>
              <a:ext uri="{FF2B5EF4-FFF2-40B4-BE49-F238E27FC236}">
                <a16:creationId xmlns:a16="http://schemas.microsoft.com/office/drawing/2014/main" id="{DEF2AC2A-F34C-0CCF-FFA1-7701F3757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2"/>
          <a:stretch/>
        </p:blipFill>
        <p:spPr>
          <a:xfrm>
            <a:off x="614299" y="791859"/>
            <a:ext cx="4648758" cy="2440985"/>
          </a:xfrm>
          <a:prstGeom prst="rect">
            <a:avLst/>
          </a:prstGeom>
        </p:spPr>
      </p:pic>
      <p:pic>
        <p:nvPicPr>
          <p:cNvPr id="80" name="logo.png" descr="logo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951" y="160338"/>
            <a:ext cx="529308" cy="529308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object 2"/>
          <p:cNvSpPr txBox="1">
            <a:spLocks noGrp="1"/>
          </p:cNvSpPr>
          <p:nvPr>
            <p:ph type="title"/>
          </p:nvPr>
        </p:nvSpPr>
        <p:spPr>
          <a:xfrm>
            <a:off x="229506" y="189197"/>
            <a:ext cx="4604408" cy="346709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</a:lvl1pPr>
          </a:lstStyle>
          <a:p>
            <a:r>
              <a:rPr lang="hu-HU" b="1" i="1" dirty="0">
                <a:latin typeface="Gotham Bold" pitchFamily="50" charset="0"/>
              </a:rPr>
              <a:t>Képzéseink finanszírozás formái</a:t>
            </a:r>
            <a:endParaRPr b="1" i="1" dirty="0">
              <a:latin typeface="Gotham Bold" pitchFamily="50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CCA165E0-B81B-69DD-EB4B-160ED2BC8316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14</a:t>
            </a:fld>
            <a:endParaRPr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EF7A30F-082E-F4A9-4AF0-3CCADCFACDF5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</a:t>
            </a:r>
            <a:r>
              <a:rPr lang="hu-HU" sz="800" spc="10" dirty="0" err="1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felveteli</a:t>
            </a:r>
            <a:endParaRPr lang="hu-HU" sz="800" spc="10" dirty="0">
              <a:solidFill>
                <a:srgbClr val="4A4A4A"/>
              </a:solidFill>
              <a:latin typeface="Gotham Book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F4CCF41-7E5A-E480-8BF6-9172860351B8}"/>
              </a:ext>
            </a:extLst>
          </p:cNvPr>
          <p:cNvSpPr txBox="1"/>
          <p:nvPr/>
        </p:nvSpPr>
        <p:spPr>
          <a:xfrm>
            <a:off x="174757" y="535906"/>
            <a:ext cx="539250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7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7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Állami ösztöndíjas képzés</a:t>
            </a:r>
            <a:r>
              <a:rPr lang="hu-HU" sz="7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: A Károlin a képzések jelentős része elérhető állami ösztöndíjas formában.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7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7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Önköltséges képzés</a:t>
            </a:r>
            <a:r>
              <a:rPr lang="hu-HU" sz="7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: Önköltséges hallgatóink számára egyedülálló ösztöndíjprogram érhető el, amellyel a képzésük önköltségének akár 75%-át is megspórolhatják. 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7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u-HU" sz="7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tanulmányi</a:t>
            </a:r>
            <a:r>
              <a:rPr lang="hu-HU" sz="7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és a </a:t>
            </a:r>
            <a:r>
              <a:rPr lang="hu-HU" sz="7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szociális alapú ösztöndíj </a:t>
            </a:r>
            <a:r>
              <a:rPr lang="hu-HU" sz="7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mellett </a:t>
            </a:r>
            <a:r>
              <a:rPr lang="hu-HU" sz="7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további ösztöndíjak </a:t>
            </a:r>
            <a:r>
              <a:rPr lang="hu-HU" sz="7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érhetőek el:</a:t>
            </a:r>
          </a:p>
        </p:txBody>
      </p:sp>
    </p:spTree>
    <p:extLst>
      <p:ext uri="{BB962C8B-B14F-4D97-AF65-F5344CB8AC3E}">
        <p14:creationId xmlns:p14="http://schemas.microsoft.com/office/powerpoint/2010/main" val="23085916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pülőtér, Nő, Repülési, Beszállás">
            <a:extLst>
              <a:ext uri="{FF2B5EF4-FFF2-40B4-BE49-F238E27FC236}">
                <a16:creationId xmlns:a16="http://schemas.microsoft.com/office/drawing/2014/main" id="{8E992C92-F77F-8E80-3A5A-46C44DB4D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3" r="26840"/>
          <a:stretch/>
        </p:blipFill>
        <p:spPr bwMode="auto">
          <a:xfrm>
            <a:off x="3110798" y="0"/>
            <a:ext cx="2655002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logo.png" descr="logo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951" y="160338"/>
            <a:ext cx="529308" cy="529308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object 2"/>
          <p:cNvSpPr txBox="1">
            <a:spLocks noGrp="1"/>
          </p:cNvSpPr>
          <p:nvPr>
            <p:ph type="title"/>
          </p:nvPr>
        </p:nvSpPr>
        <p:spPr>
          <a:xfrm>
            <a:off x="229507" y="189197"/>
            <a:ext cx="2926826" cy="34670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spcBef>
                <a:spcPts val="100"/>
              </a:spcBef>
            </a:lvl1pPr>
          </a:lstStyle>
          <a:p>
            <a:r>
              <a:rPr lang="hu-HU" b="1" i="1" dirty="0">
                <a:latin typeface="Gotham Bold" pitchFamily="50" charset="0"/>
              </a:rPr>
              <a:t>Fedezd fel a világot a Károlival!</a:t>
            </a:r>
            <a:endParaRPr b="1" i="1" dirty="0">
              <a:latin typeface="Gotham Bold" pitchFamily="50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CCA165E0-B81B-69DD-EB4B-160ED2BC8316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15</a:t>
            </a:fld>
            <a:endParaRPr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EF7A30F-082E-F4A9-4AF0-3CCADCFACDF5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</a:t>
            </a:r>
            <a:r>
              <a:rPr lang="hu-HU" sz="800" spc="10" dirty="0" err="1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felveteli</a:t>
            </a:r>
            <a:endParaRPr lang="hu-HU" sz="800" spc="10" dirty="0">
              <a:solidFill>
                <a:srgbClr val="4A4A4A"/>
              </a:solidFill>
              <a:latin typeface="Gotham Book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C5DC562-F42B-DF54-3967-4E21D1E15842}"/>
              </a:ext>
            </a:extLst>
          </p:cNvPr>
          <p:cNvSpPr txBox="1"/>
          <p:nvPr/>
        </p:nvSpPr>
        <p:spPr>
          <a:xfrm>
            <a:off x="132885" y="812628"/>
            <a:ext cx="2293021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Az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ERASMUS+ ösztöndíjprogram </a:t>
            </a: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keretein belül Egyetemünk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200 felsőoktatási intézménybe </a:t>
            </a: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kínál külföldi részképzési lehetőséget.</a:t>
            </a: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8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Az egyetem kiemelten támogatja a hallgatók mobilitását, 2022-ben létrehozta a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Károli GO Ösztöndíj</a:t>
            </a: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at, amellyel a hallgatók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plusz egy havi ösztöndíjban </a:t>
            </a: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részesülhetnek az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Erasmus félév</a:t>
            </a: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ük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során</a:t>
            </a: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8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Egyetemünk az Erasmus+ Nemzetközi kredit mobilitás programnak köszönhetően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Európán kívüli </a:t>
            </a: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területeken, dél-koreai és amerikai egyetemekre is kínál féléves tanulmányi ösztöndíjakat.</a:t>
            </a: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98BA37C0-54F7-A5B0-E4F3-7DC297FCC910}"/>
              </a:ext>
            </a:extLst>
          </p:cNvPr>
          <p:cNvCxnSpPr/>
          <p:nvPr/>
        </p:nvCxnSpPr>
        <p:spPr>
          <a:xfrm>
            <a:off x="1606745" y="630630"/>
            <a:ext cx="1169895" cy="0"/>
          </a:xfrm>
          <a:prstGeom prst="straightConnector1">
            <a:avLst/>
          </a:prstGeom>
          <a:noFill/>
          <a:ln w="57150" cap="flat">
            <a:solidFill>
              <a:srgbClr val="B28353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5168107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áromszög 1">
            <a:extLst>
              <a:ext uri="{FF2B5EF4-FFF2-40B4-BE49-F238E27FC236}">
                <a16:creationId xmlns:a16="http://schemas.microsoft.com/office/drawing/2014/main" id="{7432FFE7-8148-51E0-856C-4AB75C51B7BE}"/>
              </a:ext>
            </a:extLst>
          </p:cNvPr>
          <p:cNvSpPr/>
          <p:nvPr/>
        </p:nvSpPr>
        <p:spPr>
          <a:xfrm>
            <a:off x="3189818" y="1242336"/>
            <a:ext cx="2377440" cy="2034168"/>
          </a:xfrm>
          <a:prstGeom prst="triangle">
            <a:avLst/>
          </a:prstGeom>
          <a:solidFill>
            <a:srgbClr val="C1924F"/>
          </a:solidFill>
          <a:ln w="25400" cap="flat">
            <a:solidFill>
              <a:srgbClr val="C1924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logo.png" descr="logo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951" y="160338"/>
            <a:ext cx="529308" cy="529308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object 2"/>
          <p:cNvSpPr txBox="1">
            <a:spLocks noGrp="1"/>
          </p:cNvSpPr>
          <p:nvPr>
            <p:ph type="title"/>
          </p:nvPr>
        </p:nvSpPr>
        <p:spPr>
          <a:xfrm>
            <a:off x="229506" y="189197"/>
            <a:ext cx="4113893" cy="34670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spcBef>
                <a:spcPts val="100"/>
              </a:spcBef>
            </a:lvl1pPr>
          </a:lstStyle>
          <a:p>
            <a:r>
              <a:rPr lang="hu-HU" b="1" i="1" dirty="0">
                <a:latin typeface="Gotham Bold" pitchFamily="50" charset="0"/>
              </a:rPr>
              <a:t>Kiemelt figyelmet szentelünk a tehetségeknek!</a:t>
            </a:r>
            <a:endParaRPr b="1" i="1" dirty="0">
              <a:latin typeface="Gotham Bold" pitchFamily="50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CCA165E0-B81B-69DD-EB4B-160ED2BC8316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16</a:t>
            </a:fld>
            <a:endParaRPr b="1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98A43CD7-2E6F-B811-A4AB-60C904645FE7}"/>
              </a:ext>
            </a:extLst>
          </p:cNvPr>
          <p:cNvSpPr/>
          <p:nvPr/>
        </p:nvSpPr>
        <p:spPr>
          <a:xfrm>
            <a:off x="4608" y="2297332"/>
            <a:ext cx="3789879" cy="1036661"/>
          </a:xfrm>
          <a:prstGeom prst="rect">
            <a:avLst/>
          </a:prstGeom>
          <a:solidFill>
            <a:srgbClr val="C1924F"/>
          </a:solidFill>
          <a:ln w="25400" cap="flat">
            <a:solidFill>
              <a:srgbClr val="C1924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EF7A30F-082E-F4A9-4AF0-3CCADCFACDF5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</a:t>
            </a:r>
            <a:r>
              <a:rPr lang="hu-HU" sz="800" spc="10" dirty="0" err="1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felveteli</a:t>
            </a:r>
            <a:endParaRPr lang="hu-HU" sz="800" spc="10" dirty="0">
              <a:solidFill>
                <a:srgbClr val="4A4A4A"/>
              </a:solidFill>
              <a:latin typeface="Gotham Book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A8BC968-B7AA-2576-533E-A792CFFB3125}"/>
              </a:ext>
            </a:extLst>
          </p:cNvPr>
          <p:cNvSpPr txBox="1"/>
          <p:nvPr/>
        </p:nvSpPr>
        <p:spPr>
          <a:xfrm>
            <a:off x="174757" y="888744"/>
            <a:ext cx="340534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9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Hallgatóink </a:t>
            </a:r>
            <a:r>
              <a:rPr lang="hu-HU" sz="9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tudományos diákkörök </a:t>
            </a:r>
            <a:r>
              <a:rPr lang="hu-HU" sz="9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és </a:t>
            </a:r>
            <a:r>
              <a:rPr lang="hu-HU" sz="9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kari kutatóműhelyek</a:t>
            </a:r>
            <a:r>
              <a:rPr lang="hu-HU" sz="9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munkájában vehetnek részt a képzésük során.</a:t>
            </a: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9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9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Egyetemünkön rendszeresen kerülnek megrendezésre </a:t>
            </a:r>
            <a:r>
              <a:rPr lang="hu-HU" sz="9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tudományos, közéleti előadások </a:t>
            </a:r>
            <a:r>
              <a:rPr lang="hu-HU" sz="9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és </a:t>
            </a:r>
            <a:r>
              <a:rPr lang="hu-HU" sz="9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kari tehetségnapok</a:t>
            </a:r>
            <a:r>
              <a:rPr lang="hu-HU" sz="9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9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9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 Károlin 3 </a:t>
            </a:r>
            <a:r>
              <a:rPr lang="hu-HU" sz="900" spc="10" dirty="0" err="1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szakkollégium</a:t>
            </a:r>
            <a:r>
              <a:rPr lang="hu-HU" sz="9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várja a tehetséges és elhivatott hallgatókat: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1421F97-B633-3211-B191-FE41DDC66DE4}"/>
              </a:ext>
            </a:extLst>
          </p:cNvPr>
          <p:cNvSpPr txBox="1"/>
          <p:nvPr/>
        </p:nvSpPr>
        <p:spPr>
          <a:xfrm>
            <a:off x="263720" y="2326291"/>
            <a:ext cx="3227413" cy="6309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hu-HU" sz="700" i="1" spc="1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Bocskai István Jog- és Társadalomtudományi Szakkollégium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tabLst/>
            </a:pPr>
            <a:endParaRPr lang="hu-HU" sz="700" i="1" spc="1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hu-HU" sz="700" i="1" spc="1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Benda</a:t>
            </a:r>
            <a:r>
              <a:rPr lang="hu-HU" sz="700" i="1" spc="1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Kálmán Bölcsészet- és Társadalomtudományi Szakkollégium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tabLst/>
            </a:pPr>
            <a:endParaRPr lang="hu-HU" sz="700" i="1" spc="1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hu-HU" sz="700" i="1" spc="1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Károli Interdiszciplináris Akadémia</a:t>
            </a:r>
          </a:p>
        </p:txBody>
      </p:sp>
      <p:pic>
        <p:nvPicPr>
          <p:cNvPr id="13" name="Kép 12" descr="A képen személy, ruházat, Emberi arc, nő látható&#10;&#10;Automatikusan generált leírás">
            <a:extLst>
              <a:ext uri="{FF2B5EF4-FFF2-40B4-BE49-F238E27FC236}">
                <a16:creationId xmlns:a16="http://schemas.microsoft.com/office/drawing/2014/main" id="{23D6E805-525B-B767-5B6C-62167946AF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154" y="596560"/>
            <a:ext cx="1971861" cy="2957792"/>
          </a:xfrm>
          <a:prstGeom prst="rect">
            <a:avLst/>
          </a:prstGeom>
        </p:spPr>
      </p:pic>
      <p:pic>
        <p:nvPicPr>
          <p:cNvPr id="7" name="Kép 6" descr="A képen ruházat, személy, Emberi arc, mosoly látható&#10;&#10;Automatikusan generált leírás">
            <a:extLst>
              <a:ext uri="{FF2B5EF4-FFF2-40B4-BE49-F238E27FC236}">
                <a16:creationId xmlns:a16="http://schemas.microsoft.com/office/drawing/2014/main" id="{1D2904C3-BE3B-F536-E83D-9E31A05A5F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818" y="362551"/>
            <a:ext cx="2159000" cy="32385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4047713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E359EDB7-D485-9269-39A3-4784C6601F93}"/>
              </a:ext>
            </a:extLst>
          </p:cNvPr>
          <p:cNvSpPr/>
          <p:nvPr/>
        </p:nvSpPr>
        <p:spPr>
          <a:xfrm>
            <a:off x="3697744" y="0"/>
            <a:ext cx="2068056" cy="3238500"/>
          </a:xfrm>
          <a:prstGeom prst="rect">
            <a:avLst/>
          </a:prstGeom>
          <a:solidFill>
            <a:srgbClr val="B28353"/>
          </a:solidFill>
          <a:ln w="25400" cap="flat">
            <a:solidFill>
              <a:srgbClr val="B28353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logo.png" descr="logo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7" y="189197"/>
            <a:ext cx="529308" cy="529308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object 2"/>
          <p:cNvSpPr txBox="1">
            <a:spLocks noGrp="1"/>
          </p:cNvSpPr>
          <p:nvPr>
            <p:ph type="title"/>
          </p:nvPr>
        </p:nvSpPr>
        <p:spPr>
          <a:xfrm>
            <a:off x="736594" y="149821"/>
            <a:ext cx="2928621" cy="34670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spcBef>
                <a:spcPts val="100"/>
              </a:spcBef>
            </a:lvl1pPr>
          </a:lstStyle>
          <a:p>
            <a:r>
              <a:rPr lang="hu-HU" b="1" i="1" dirty="0">
                <a:latin typeface="Gotham Bold" pitchFamily="50" charset="0"/>
              </a:rPr>
              <a:t>Károli Junior Akadémia</a:t>
            </a:r>
            <a:endParaRPr b="1" i="1" dirty="0">
              <a:latin typeface="Gotham Bold" pitchFamily="50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CCA165E0-B81B-69DD-EB4B-160ED2BC8316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17</a:t>
            </a:fld>
            <a:endParaRPr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EF7A30F-082E-F4A9-4AF0-3CCADCFACDF5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</a:t>
            </a:r>
            <a:r>
              <a:rPr lang="hu-HU" sz="800" spc="10" dirty="0" err="1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felveteli</a:t>
            </a:r>
            <a:endParaRPr lang="hu-HU" sz="800" spc="10" dirty="0">
              <a:solidFill>
                <a:srgbClr val="4A4A4A"/>
              </a:solidFill>
              <a:latin typeface="Gotham Book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29F69380-F1A6-E76F-F612-BBDC908DBDF9}"/>
              </a:ext>
            </a:extLst>
          </p:cNvPr>
          <p:cNvCxnSpPr>
            <a:cxnSpLocks/>
          </p:cNvCxnSpPr>
          <p:nvPr/>
        </p:nvCxnSpPr>
        <p:spPr>
          <a:xfrm>
            <a:off x="428207" y="809049"/>
            <a:ext cx="3106716" cy="0"/>
          </a:xfrm>
          <a:prstGeom prst="straightConnector1">
            <a:avLst/>
          </a:prstGeom>
          <a:noFill/>
          <a:ln w="57150" cap="flat">
            <a:solidFill>
              <a:srgbClr val="B28353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BBB870FC-6E9A-5A26-1389-AF5E739E5CD5}"/>
              </a:ext>
            </a:extLst>
          </p:cNvPr>
          <p:cNvSpPr txBox="1"/>
          <p:nvPr/>
        </p:nvSpPr>
        <p:spPr>
          <a:xfrm>
            <a:off x="2176682" y="504508"/>
            <a:ext cx="141243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hu-HU" sz="600" i="1" dirty="0">
                <a:solidFill>
                  <a:srgbClr val="4A4A4A"/>
                </a:solidFill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Segítünk, hogy az érdeklődésednek leginkább megfelelő szakot válaszd!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0BFBBFE-FA54-0181-382A-5E11F7B4F603}"/>
              </a:ext>
            </a:extLst>
          </p:cNvPr>
          <p:cNvSpPr txBox="1"/>
          <p:nvPr/>
        </p:nvSpPr>
        <p:spPr>
          <a:xfrm>
            <a:off x="132886" y="940480"/>
            <a:ext cx="3532330" cy="2262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Az alapismereti kurzusokon keresztül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bepillanthatsz az egyetem életébe</a:t>
            </a: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és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találkozhatsz hallgatóinkkal, oktatóinkkal</a:t>
            </a: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8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 szombatonként tartott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kurzusok </a:t>
            </a: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során megismerheted a rád váró tantárgyakat (4 alkalom).</a:t>
            </a: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8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 kurzusok elvégzéséről tanúsítványt kapsz, amiért megkaphatod akár a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maximálisan szerezhető 100</a:t>
            </a: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intézményi pontot a </a:t>
            </a:r>
            <a:r>
              <a:rPr lang="hu-HU" sz="800" spc="10" dirty="0" err="1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károlis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felvételi során</a:t>
            </a: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8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A jelentkezőket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8 alapismereti kurzus </a:t>
            </a:r>
            <a:r>
              <a:rPr lang="hu-HU" sz="8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várja:</a:t>
            </a:r>
            <a:endParaRPr lang="hu-HU" sz="9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r>
              <a:rPr lang="hu-HU" sz="6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Bölcsészet- és társadalomtudományi,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r>
              <a:rPr lang="hu-HU" sz="6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Idegennyelvi,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r>
              <a:rPr lang="hu-HU" sz="6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Gazdasági,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r>
              <a:rPr lang="hu-HU" sz="6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Jogi,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r>
              <a:rPr lang="hu-HU" sz="6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Pszichológiai,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r>
              <a:rPr lang="hu-HU" sz="6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Egészségügyi és szociális,</a:t>
            </a:r>
            <a:br>
              <a:rPr lang="hu-HU" sz="6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6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Rekreáció és életmód,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tabLst/>
            </a:pPr>
            <a:r>
              <a:rPr lang="hu-HU" sz="6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Pedagógiai és teológiai</a:t>
            </a:r>
          </a:p>
        </p:txBody>
      </p:sp>
      <p:pic>
        <p:nvPicPr>
          <p:cNvPr id="8" name="Kép 7" descr="A képen ruházat, személy, nő, fal látható&#10;&#10;Automatikusan generált leírás">
            <a:extLst>
              <a:ext uri="{FF2B5EF4-FFF2-40B4-BE49-F238E27FC236}">
                <a16:creationId xmlns:a16="http://schemas.microsoft.com/office/drawing/2014/main" id="{B137BE2D-F7AB-6B29-9561-12D793735A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4" r="32898"/>
          <a:stretch/>
        </p:blipFill>
        <p:spPr>
          <a:xfrm>
            <a:off x="3804796" y="0"/>
            <a:ext cx="197265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809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 számának helye 16">
            <a:extLst>
              <a:ext uri="{FF2B5EF4-FFF2-40B4-BE49-F238E27FC236}">
                <a16:creationId xmlns:a16="http://schemas.microsoft.com/office/drawing/2014/main" id="{94A39F18-4DDC-257A-E58D-C2212D34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C9A9CE-FC61-4757-9404-6FF70A0AC1C0}" type="slidenum">
              <a:rPr lang="hu-HU" smtClean="0"/>
              <a:pPr/>
              <a:t>18</a:t>
            </a:fld>
            <a:endParaRPr lang="hu-HU" sz="661" dirty="0">
              <a:solidFill>
                <a:srgbClr val="4A4A4A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E8D9449-A5D1-B92A-3FFD-FA3D349E84BF}"/>
              </a:ext>
            </a:extLst>
          </p:cNvPr>
          <p:cNvSpPr txBox="1"/>
          <p:nvPr/>
        </p:nvSpPr>
        <p:spPr>
          <a:xfrm>
            <a:off x="243883" y="1913736"/>
            <a:ext cx="1502487" cy="10727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hu-HU" sz="708" dirty="0">
                <a:solidFill>
                  <a:srgbClr val="4A4A4A"/>
                </a:solidFill>
                <a:latin typeface="Helvetica" panose="020B0604020202020204" pitchFamily="34" charset="0"/>
              </a:rPr>
              <a:t>A Pedagógiai Kar szerves részét képezi a kollégium. Minden Nagykőrösön tanuló nappali munkarendű hallgató számára tudunk férőhelyet biztosítani.</a:t>
            </a:r>
          </a:p>
          <a:p>
            <a:pPr algn="just"/>
            <a:endParaRPr lang="hu-HU" sz="708" dirty="0">
              <a:solidFill>
                <a:srgbClr val="4A4A4A"/>
              </a:solidFill>
              <a:latin typeface="Helvetica" panose="020B0604020202020204" pitchFamily="34" charset="0"/>
            </a:endParaRPr>
          </a:p>
          <a:p>
            <a:pPr algn="ctr"/>
            <a:r>
              <a:rPr lang="hu-HU" sz="708" i="1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Az épület Nagykőrösön található.</a:t>
            </a:r>
          </a:p>
          <a:p>
            <a:pPr algn="just"/>
            <a:r>
              <a:rPr lang="hu-HU" sz="708" dirty="0">
                <a:solidFill>
                  <a:srgbClr val="4A4A4A"/>
                </a:solidFill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DD93C2B9-2984-534D-EF0D-5F435C08A110}"/>
              </a:ext>
            </a:extLst>
          </p:cNvPr>
          <p:cNvSpPr txBox="1"/>
          <p:nvPr/>
        </p:nvSpPr>
        <p:spPr>
          <a:xfrm>
            <a:off x="416285" y="1613456"/>
            <a:ext cx="1196445" cy="20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756" b="1">
                <a:solidFill>
                  <a:srgbClr val="4A4A4A"/>
                </a:solidFill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defRPr>
            </a:lvl1pPr>
          </a:lstStyle>
          <a:p>
            <a:r>
              <a:rPr lang="hu-HU" dirty="0">
                <a:solidFill>
                  <a:srgbClr val="12795F"/>
                </a:solidFill>
                <a:latin typeface="Gotham Bold" pitchFamily="50" charset="0"/>
              </a:rPr>
              <a:t>PK Kollégium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82A89CA4-328A-63D7-D2CF-B77EA294A277}"/>
              </a:ext>
            </a:extLst>
          </p:cNvPr>
          <p:cNvSpPr txBox="1"/>
          <p:nvPr/>
        </p:nvSpPr>
        <p:spPr>
          <a:xfrm>
            <a:off x="2212287" y="1913736"/>
            <a:ext cx="1379101" cy="118173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hu-HU" sz="708" dirty="0">
                <a:solidFill>
                  <a:srgbClr val="4A4A4A"/>
                </a:solidFill>
                <a:latin typeface="Helvetica" panose="020B0604020202020204" pitchFamily="34" charset="0"/>
              </a:rPr>
              <a:t>A HTK kollégium felújítása a legkorszerűbb módon történt, a kétszemélyes szobákhoz pedig saját fürdőszoba és erkély tartozik.</a:t>
            </a:r>
          </a:p>
          <a:p>
            <a:pPr algn="just"/>
            <a:endParaRPr lang="hu-HU" sz="708" dirty="0">
              <a:solidFill>
                <a:srgbClr val="4A4A4A"/>
              </a:solidFill>
              <a:latin typeface="Helvetica" panose="020B0604020202020204" pitchFamily="34" charset="0"/>
            </a:endParaRPr>
          </a:p>
          <a:p>
            <a:pPr algn="ctr"/>
            <a:r>
              <a:rPr lang="hu-HU" sz="708" i="1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Az épület a IX. kerületben található, az oktatási épület mellett.</a:t>
            </a:r>
          </a:p>
          <a:p>
            <a:pPr algn="just"/>
            <a:endParaRPr lang="hu-HU" sz="708" dirty="0">
              <a:solidFill>
                <a:srgbClr val="4A4A4A"/>
              </a:solidFill>
              <a:latin typeface="Helvetica" panose="020B0604020202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EAABF551-C4F4-F170-EA7E-F4C764E23DE5}"/>
              </a:ext>
            </a:extLst>
          </p:cNvPr>
          <p:cNvSpPr txBox="1"/>
          <p:nvPr/>
        </p:nvSpPr>
        <p:spPr>
          <a:xfrm>
            <a:off x="2132876" y="1613456"/>
            <a:ext cx="1500049" cy="32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56" b="1" dirty="0">
                <a:solidFill>
                  <a:srgbClr val="12795F"/>
                </a:solidFill>
                <a:latin typeface="Gotham Bold" pitchFamily="50" charset="0"/>
                <a:ea typeface="Cambria" panose="02040503050406030204" pitchFamily="18" charset="0"/>
                <a:cs typeface="Angsana New" panose="020B0502040204020203" pitchFamily="18" charset="-34"/>
              </a:rPr>
              <a:t>Ráday Felsőoktatási Diákotthon 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D600E2C2-02C9-413E-CD59-7CA8E4CB81CD}"/>
              </a:ext>
            </a:extLst>
          </p:cNvPr>
          <p:cNvSpPr txBox="1"/>
          <p:nvPr/>
        </p:nvSpPr>
        <p:spPr>
          <a:xfrm>
            <a:off x="4100455" y="1938417"/>
            <a:ext cx="1295399" cy="8549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hu-HU" sz="708" dirty="0">
                <a:solidFill>
                  <a:srgbClr val="4A4A4A"/>
                </a:solidFill>
                <a:latin typeface="Helvetica" panose="020B0604020202020204" pitchFamily="34" charset="0"/>
              </a:rPr>
              <a:t>Az ÁJK saját kollégiuma, amely az oktatási épülettől 200 m-re található és 50 főnek biztosít szállást. </a:t>
            </a:r>
          </a:p>
          <a:p>
            <a:pPr algn="just"/>
            <a:endParaRPr lang="hu-HU" sz="708" dirty="0">
              <a:solidFill>
                <a:srgbClr val="4A4A4A"/>
              </a:solidFill>
              <a:latin typeface="Helvetica" panose="020B0604020202020204" pitchFamily="34" charset="0"/>
            </a:endParaRPr>
          </a:p>
          <a:p>
            <a:pPr algn="ctr"/>
            <a:r>
              <a:rPr lang="hu-HU" sz="708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Az épület a IV. kerületben található.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14B8C409-E541-4618-E8BC-CE1EA3F7431C}"/>
              </a:ext>
            </a:extLst>
          </p:cNvPr>
          <p:cNvSpPr txBox="1"/>
          <p:nvPr/>
        </p:nvSpPr>
        <p:spPr>
          <a:xfrm>
            <a:off x="4153071" y="1613456"/>
            <a:ext cx="1196445" cy="32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56" b="1" dirty="0">
                <a:solidFill>
                  <a:srgbClr val="12795F"/>
                </a:solidFill>
                <a:latin typeface="Gotham Bold" pitchFamily="50" charset="0"/>
                <a:ea typeface="Cambria" panose="02040503050406030204" pitchFamily="18" charset="0"/>
                <a:cs typeface="Angsana New" panose="020B0502040204020203" pitchFamily="18" charset="-34"/>
              </a:rPr>
              <a:t>Bocskai István Kollégium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037EEF52-AB33-553F-84BE-D1ED96E36F7A}"/>
              </a:ext>
            </a:extLst>
          </p:cNvPr>
          <p:cNvCxnSpPr>
            <a:cxnSpLocks/>
          </p:cNvCxnSpPr>
          <p:nvPr/>
        </p:nvCxnSpPr>
        <p:spPr>
          <a:xfrm>
            <a:off x="1969823" y="1619250"/>
            <a:ext cx="0" cy="1354583"/>
          </a:xfrm>
          <a:prstGeom prst="line">
            <a:avLst/>
          </a:prstGeom>
          <a:ln w="19050">
            <a:solidFill>
              <a:srgbClr val="B28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D9F5DB93-11ED-277E-E1CA-1DE49CEC08D6}"/>
              </a:ext>
            </a:extLst>
          </p:cNvPr>
          <p:cNvCxnSpPr>
            <a:cxnSpLocks/>
          </p:cNvCxnSpPr>
          <p:nvPr/>
        </p:nvCxnSpPr>
        <p:spPr>
          <a:xfrm>
            <a:off x="3854450" y="1619250"/>
            <a:ext cx="0" cy="1329108"/>
          </a:xfrm>
          <a:prstGeom prst="line">
            <a:avLst/>
          </a:prstGeom>
          <a:ln w="19050">
            <a:solidFill>
              <a:srgbClr val="B28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átum helye 17">
            <a:extLst>
              <a:ext uri="{FF2B5EF4-FFF2-40B4-BE49-F238E27FC236}">
                <a16:creationId xmlns:a16="http://schemas.microsoft.com/office/drawing/2014/main" id="{4FD0495B-3579-590A-E58A-A1E83CCF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A9596-8AF7-47F2-9E6D-A65395B66522}" type="datetime1">
              <a:rPr lang="hu-HU" smtClean="0"/>
              <a:pPr/>
              <a:t>2025. 09. 23.</a:t>
            </a:fld>
            <a:endParaRPr lang="hu-HU" sz="661" dirty="0">
              <a:solidFill>
                <a:srgbClr val="4A4A4A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F629ADA-DCEE-33A3-F528-0FA56F8D14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9506" y="189197"/>
            <a:ext cx="4113893" cy="346709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</a:lvl1pPr>
          </a:lstStyle>
          <a:p>
            <a:r>
              <a:rPr lang="hu-HU" b="1" i="1" dirty="0">
                <a:latin typeface="Gotham Bold" pitchFamily="50" charset="0"/>
              </a:rPr>
              <a:t>Kollégiumi elhelyezés</a:t>
            </a:r>
            <a:endParaRPr b="1" i="1" dirty="0">
              <a:latin typeface="Gotham Bold" pitchFamily="50" charset="0"/>
            </a:endParaRPr>
          </a:p>
        </p:txBody>
      </p:sp>
      <p:pic>
        <p:nvPicPr>
          <p:cNvPr id="9" name="logo.png" descr="logo.png">
            <a:extLst>
              <a:ext uri="{FF2B5EF4-FFF2-40B4-BE49-F238E27FC236}">
                <a16:creationId xmlns:a16="http://schemas.microsoft.com/office/drawing/2014/main" id="{F4212ECA-D76E-2BD2-28E4-73680AC55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951" y="160338"/>
            <a:ext cx="529308" cy="52930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7F6CB860-7316-221B-425D-D0C1E2828790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18</a:t>
            </a:fld>
            <a:endParaRPr b="1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31A40E3E-81A3-2387-6C8A-B6148C8B8DDB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</a:t>
            </a:r>
            <a:r>
              <a:rPr lang="hu-HU" sz="800" spc="10" dirty="0" err="1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felveteli</a:t>
            </a:r>
            <a:endParaRPr lang="hu-HU" sz="800" spc="10" dirty="0">
              <a:solidFill>
                <a:srgbClr val="4A4A4A"/>
              </a:solidFill>
              <a:latin typeface="Gotham Book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ép 2" descr="A képen kültéri, épület, fa, ház látható&#10;&#10;Automatikusan generált leírás">
            <a:extLst>
              <a:ext uri="{FF2B5EF4-FFF2-40B4-BE49-F238E27FC236}">
                <a16:creationId xmlns:a16="http://schemas.microsoft.com/office/drawing/2014/main" id="{F7FF3442-0AA3-FC3B-5CE5-DFEBAB316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00" y="689551"/>
            <a:ext cx="1154887" cy="770165"/>
          </a:xfrm>
          <a:prstGeom prst="roundRect">
            <a:avLst/>
          </a:prstGeom>
        </p:spPr>
      </p:pic>
      <p:pic>
        <p:nvPicPr>
          <p:cNvPr id="25" name="Kép 24" descr="A képen fal, fedett pályás, belsőépítészet, mosdókagyló látható&#10;&#10;Automatikusan generált leírás">
            <a:extLst>
              <a:ext uri="{FF2B5EF4-FFF2-40B4-BE49-F238E27FC236}">
                <a16:creationId xmlns:a16="http://schemas.microsoft.com/office/drawing/2014/main" id="{645FDB1E-0E22-35A5-A1C8-305CEAE73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93" y="689248"/>
            <a:ext cx="1154887" cy="770865"/>
          </a:xfrm>
          <a:prstGeom prst="roundRect">
            <a:avLst/>
          </a:prstGeom>
        </p:spPr>
      </p:pic>
      <p:pic>
        <p:nvPicPr>
          <p:cNvPr id="27" name="Kép 26" descr="A képen kültéri, ég, épület, ablak látható&#10;&#10;Automatikusan generált leírás">
            <a:extLst>
              <a:ext uri="{FF2B5EF4-FFF2-40B4-BE49-F238E27FC236}">
                <a16:creationId xmlns:a16="http://schemas.microsoft.com/office/drawing/2014/main" id="{84ACFEDA-8732-91EF-6421-D7F968412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4" y="689248"/>
            <a:ext cx="1166907" cy="77046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8150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 számának helye 16">
            <a:extLst>
              <a:ext uri="{FF2B5EF4-FFF2-40B4-BE49-F238E27FC236}">
                <a16:creationId xmlns:a16="http://schemas.microsoft.com/office/drawing/2014/main" id="{94A39F18-4DDC-257A-E58D-C2212D34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C9A9CE-FC61-4757-9404-6FF70A0AC1C0}" type="slidenum">
              <a:rPr lang="hu-HU" smtClean="0"/>
              <a:pPr/>
              <a:t>19</a:t>
            </a:fld>
            <a:endParaRPr lang="hu-HU" sz="661" dirty="0">
              <a:solidFill>
                <a:srgbClr val="4A4A4A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619C964-A963-853A-2AD1-754A419C9FED}"/>
              </a:ext>
            </a:extLst>
          </p:cNvPr>
          <p:cNvSpPr txBox="1"/>
          <p:nvPr/>
        </p:nvSpPr>
        <p:spPr>
          <a:xfrm>
            <a:off x="478227" y="1902781"/>
            <a:ext cx="1196446" cy="10727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hu-HU" sz="708" dirty="0">
                <a:solidFill>
                  <a:srgbClr val="4A4A4A"/>
                </a:solidFill>
                <a:latin typeface="Helvetica" panose="020B0604020202020204" pitchFamily="34" charset="0"/>
              </a:rPr>
              <a:t>Az épület külön szárnyában valamennyi karról pályázó hallgatónk felvételt nyerhet a kollégium kétágyas szobáiba. </a:t>
            </a:r>
          </a:p>
          <a:p>
            <a:pPr algn="just"/>
            <a:endParaRPr lang="hu-HU" sz="708" dirty="0">
              <a:solidFill>
                <a:srgbClr val="4A4A4A"/>
              </a:solidFill>
              <a:latin typeface="Helvetica" panose="020B0604020202020204" pitchFamily="34" charset="0"/>
            </a:endParaRPr>
          </a:p>
          <a:p>
            <a:pPr algn="ctr"/>
            <a:r>
              <a:rPr lang="hu-HU" sz="708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A kollégium a III. kerületben található.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AA745F4-0925-35C5-CE3F-BE89B57EE6D7}"/>
              </a:ext>
            </a:extLst>
          </p:cNvPr>
          <p:cNvSpPr txBox="1"/>
          <p:nvPr/>
        </p:nvSpPr>
        <p:spPr>
          <a:xfrm>
            <a:off x="607113" y="1642915"/>
            <a:ext cx="917575" cy="32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56" b="1" dirty="0">
                <a:solidFill>
                  <a:srgbClr val="12795F"/>
                </a:solidFill>
                <a:latin typeface="Gotham Bold" pitchFamily="50" charset="0"/>
                <a:ea typeface="Cambria" panose="02040503050406030204" pitchFamily="18" charset="0"/>
                <a:cs typeface="Angsana New" panose="020B0502040204020203" pitchFamily="18" charset="-34"/>
              </a:rPr>
              <a:t>Óbudai Diákhotel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A65F92D-AA5A-7C46-26B7-A14FE1748F1E}"/>
              </a:ext>
            </a:extLst>
          </p:cNvPr>
          <p:cNvSpPr txBox="1"/>
          <p:nvPr/>
        </p:nvSpPr>
        <p:spPr>
          <a:xfrm>
            <a:off x="4134908" y="1902781"/>
            <a:ext cx="1255875" cy="10727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hu-HU" sz="708" dirty="0">
                <a:solidFill>
                  <a:srgbClr val="4A4A4A"/>
                </a:solidFill>
                <a:latin typeface="Helvetica" panose="020B0604020202020204" pitchFamily="34" charset="0"/>
              </a:rPr>
              <a:t>A kétágyas szobákban személyenként egy ágy, íróasztal és szék, könyvespolc, szekrény, valamint hűtőszekrény található.</a:t>
            </a:r>
          </a:p>
          <a:p>
            <a:pPr algn="just"/>
            <a:endParaRPr lang="hu-HU" sz="708" dirty="0">
              <a:solidFill>
                <a:srgbClr val="4A4A4A"/>
              </a:solidFill>
              <a:latin typeface="Helvetica" panose="020B0604020202020204" pitchFamily="34" charset="0"/>
            </a:endParaRPr>
          </a:p>
          <a:p>
            <a:pPr algn="ctr"/>
            <a:r>
              <a:rPr lang="hu-HU" sz="708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A kollégium Kecskeméten található.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0650356-3B44-576C-C24B-38EEE6BD89C3}"/>
              </a:ext>
            </a:extLst>
          </p:cNvPr>
          <p:cNvSpPr txBox="1"/>
          <p:nvPr/>
        </p:nvSpPr>
        <p:spPr>
          <a:xfrm>
            <a:off x="4298191" y="1643829"/>
            <a:ext cx="917575" cy="32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56" b="1" dirty="0">
                <a:solidFill>
                  <a:srgbClr val="12795F"/>
                </a:solidFill>
                <a:latin typeface="Gotham Bold" pitchFamily="50" charset="0"/>
                <a:ea typeface="Cambria" panose="02040503050406030204" pitchFamily="18" charset="0"/>
                <a:cs typeface="Angsana New" panose="020B0502040204020203" pitchFamily="18" charset="-34"/>
              </a:rPr>
              <a:t>Korall Kollégium</a:t>
            </a:r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DA66DFD1-D51D-EA08-9A22-C14F38E3A8B0}"/>
              </a:ext>
            </a:extLst>
          </p:cNvPr>
          <p:cNvCxnSpPr>
            <a:cxnSpLocks/>
          </p:cNvCxnSpPr>
          <p:nvPr/>
        </p:nvCxnSpPr>
        <p:spPr>
          <a:xfrm>
            <a:off x="2032518" y="1642915"/>
            <a:ext cx="0" cy="1302990"/>
          </a:xfrm>
          <a:prstGeom prst="line">
            <a:avLst/>
          </a:prstGeom>
          <a:ln w="19050">
            <a:solidFill>
              <a:srgbClr val="B28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FAC37E3A-9BB5-D643-4203-99CFE34DFD0A}"/>
              </a:ext>
            </a:extLst>
          </p:cNvPr>
          <p:cNvCxnSpPr>
            <a:cxnSpLocks/>
          </p:cNvCxnSpPr>
          <p:nvPr/>
        </p:nvCxnSpPr>
        <p:spPr>
          <a:xfrm>
            <a:off x="3849309" y="1642915"/>
            <a:ext cx="0" cy="1313814"/>
          </a:xfrm>
          <a:prstGeom prst="line">
            <a:avLst/>
          </a:prstGeom>
          <a:ln w="19050">
            <a:solidFill>
              <a:srgbClr val="B28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ABB18C8-2257-A9DC-9E35-29D4A80A7558}"/>
              </a:ext>
            </a:extLst>
          </p:cNvPr>
          <p:cNvSpPr txBox="1"/>
          <p:nvPr/>
        </p:nvSpPr>
        <p:spPr>
          <a:xfrm>
            <a:off x="2220054" y="1902782"/>
            <a:ext cx="1441719" cy="96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hu-HU" sz="708" dirty="0">
                <a:solidFill>
                  <a:srgbClr val="4A4A4A"/>
                </a:solidFill>
                <a:latin typeface="Helvetica" panose="020B0604020202020204" pitchFamily="34" charset="0"/>
              </a:rPr>
              <a:t>A kollégiumba elsősorban a BTK nappali munkarendű állami ösztöndíjas képzésben részt vevő hallgatói nyerhetnek felvételt.</a:t>
            </a:r>
          </a:p>
          <a:p>
            <a:pPr algn="just"/>
            <a:endParaRPr lang="hu-HU" sz="708" dirty="0">
              <a:solidFill>
                <a:srgbClr val="4A4A4A"/>
              </a:solidFill>
              <a:latin typeface="Helvetica" panose="020B0604020202020204" pitchFamily="34" charset="0"/>
            </a:endParaRPr>
          </a:p>
          <a:p>
            <a:pPr algn="ctr"/>
            <a:r>
              <a:rPr lang="hu-HU" sz="708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A kollégium a XI. kerületben található.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7786AD9-4BE8-F597-028D-06E6FF9FADA3}"/>
              </a:ext>
            </a:extLst>
          </p:cNvPr>
          <p:cNvSpPr txBox="1"/>
          <p:nvPr/>
        </p:nvSpPr>
        <p:spPr>
          <a:xfrm>
            <a:off x="2306316" y="1642915"/>
            <a:ext cx="1269196" cy="32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56" b="1" dirty="0">
                <a:solidFill>
                  <a:srgbClr val="12795F"/>
                </a:solidFill>
                <a:latin typeface="Gotham Bold" pitchFamily="50" charset="0"/>
                <a:ea typeface="Cambria" panose="02040503050406030204" pitchFamily="18" charset="0"/>
                <a:cs typeface="Angsana New" panose="020B0502040204020203" pitchFamily="18" charset="-34"/>
              </a:rPr>
              <a:t>Bethlen Gábor  Kollégium</a:t>
            </a:r>
          </a:p>
        </p:txBody>
      </p:sp>
      <p:sp>
        <p:nvSpPr>
          <p:cNvPr id="15" name="Dátum helye 17">
            <a:extLst>
              <a:ext uri="{FF2B5EF4-FFF2-40B4-BE49-F238E27FC236}">
                <a16:creationId xmlns:a16="http://schemas.microsoft.com/office/drawing/2014/main" id="{455104F6-C1CD-D9A7-0658-AF0C610F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A9596-8AF7-47F2-9E6D-A65395B66522}" type="datetime1">
              <a:rPr lang="hu-HU" smtClean="0"/>
              <a:pPr/>
              <a:t>2025. 09. 23.</a:t>
            </a:fld>
            <a:endParaRPr lang="hu-HU" sz="661" dirty="0">
              <a:solidFill>
                <a:srgbClr val="4A4A4A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D5172A3D-5AB2-7064-0E69-2FF849F838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9506" y="189197"/>
            <a:ext cx="4113893" cy="346709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</a:lvl1pPr>
          </a:lstStyle>
          <a:p>
            <a:r>
              <a:rPr lang="hu-HU" b="1" i="1" dirty="0">
                <a:latin typeface="Gotham Bold" pitchFamily="50" charset="0"/>
              </a:rPr>
              <a:t>Kollégiumi elhelyezés</a:t>
            </a:r>
            <a:endParaRPr b="1" i="1" dirty="0">
              <a:latin typeface="Gotham Bold" pitchFamily="50" charset="0"/>
            </a:endParaRPr>
          </a:p>
        </p:txBody>
      </p:sp>
      <p:pic>
        <p:nvPicPr>
          <p:cNvPr id="21" name="logo.png" descr="logo.png">
            <a:extLst>
              <a:ext uri="{FF2B5EF4-FFF2-40B4-BE49-F238E27FC236}">
                <a16:creationId xmlns:a16="http://schemas.microsoft.com/office/drawing/2014/main" id="{F7D8E017-34F6-C083-6344-75A9275FD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951" y="160338"/>
            <a:ext cx="529308" cy="52930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object 5">
            <a:extLst>
              <a:ext uri="{FF2B5EF4-FFF2-40B4-BE49-F238E27FC236}">
                <a16:creationId xmlns:a16="http://schemas.microsoft.com/office/drawing/2014/main" id="{1B224F44-21D8-7A72-ECE2-ED5F02103155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19</a:t>
            </a:fld>
            <a:endParaRPr b="1" dirty="0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BAD9C865-6830-1DA1-D320-34BC4B4620A7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</a:t>
            </a:r>
            <a:r>
              <a:rPr lang="hu-HU" sz="800" spc="10" dirty="0" err="1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felveteli</a:t>
            </a:r>
            <a:endParaRPr lang="hu-HU" sz="800" spc="10" dirty="0">
              <a:solidFill>
                <a:srgbClr val="4A4A4A"/>
              </a:solidFill>
              <a:latin typeface="Gotham Book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ép 2" descr="A képen kültéri, autó, Szárazföldi jármű, szöveg látható&#10;&#10;Automatikusan generált leírás">
            <a:extLst>
              <a:ext uri="{FF2B5EF4-FFF2-40B4-BE49-F238E27FC236}">
                <a16:creationId xmlns:a16="http://schemas.microsoft.com/office/drawing/2014/main" id="{3BB089E4-E656-0669-FE85-15FD7892F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00" y="689646"/>
            <a:ext cx="1165566" cy="791172"/>
          </a:xfrm>
          <a:prstGeom prst="roundRect">
            <a:avLst/>
          </a:prstGeom>
        </p:spPr>
      </p:pic>
      <p:pic>
        <p:nvPicPr>
          <p:cNvPr id="5" name="Kép 4" descr="A képen kültéri, épület, fa, ég látható&#10;&#10;Automatikusan generált leírás">
            <a:extLst>
              <a:ext uri="{FF2B5EF4-FFF2-40B4-BE49-F238E27FC236}">
                <a16:creationId xmlns:a16="http://schemas.microsoft.com/office/drawing/2014/main" id="{AF5D7217-4E26-707A-FE62-914A6BB26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t="-1084" r="4149" b="1084"/>
          <a:stretch/>
        </p:blipFill>
        <p:spPr>
          <a:xfrm>
            <a:off x="2358130" y="689646"/>
            <a:ext cx="1165566" cy="791172"/>
          </a:xfrm>
          <a:prstGeom prst="roundRect">
            <a:avLst/>
          </a:prstGeom>
        </p:spPr>
      </p:pic>
      <p:pic>
        <p:nvPicPr>
          <p:cNvPr id="24" name="Kép 23" descr="A képen kültéri, ablak, ég, ingatlan látható&#10;&#10;Automatikusan generált leírás">
            <a:extLst>
              <a:ext uri="{FF2B5EF4-FFF2-40B4-BE49-F238E27FC236}">
                <a16:creationId xmlns:a16="http://schemas.microsoft.com/office/drawing/2014/main" id="{A6E0C88E-2DDD-BFEF-399C-34799C5E1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8" y="689646"/>
            <a:ext cx="1165566" cy="7911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010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kültéri, ég, fű, Palota látható&#10;&#10;Automatikusan generált leírás">
            <a:extLst>
              <a:ext uri="{FF2B5EF4-FFF2-40B4-BE49-F238E27FC236}">
                <a16:creationId xmlns:a16="http://schemas.microsoft.com/office/drawing/2014/main" id="{C3A43A89-26B4-C4EA-227A-2DAB19FAE8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2718" y="0"/>
            <a:ext cx="2773082" cy="3238500"/>
          </a:xfrm>
          <a:prstGeom prst="rect">
            <a:avLst/>
          </a:prstGeom>
          <a:effectLst>
            <a:innerShdw blurRad="88900" dist="50800">
              <a:schemeClr val="bg2">
                <a:lumMod val="25000"/>
                <a:alpha val="35000"/>
              </a:schemeClr>
            </a:innerShdw>
          </a:effectLst>
        </p:spPr>
      </p:pic>
      <p:pic>
        <p:nvPicPr>
          <p:cNvPr id="80" name="logo.png" descr="logo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951" y="160338"/>
            <a:ext cx="529308" cy="529308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object 2"/>
          <p:cNvSpPr txBox="1"/>
          <p:nvPr/>
        </p:nvSpPr>
        <p:spPr>
          <a:xfrm>
            <a:off x="229507" y="790255"/>
            <a:ext cx="2532301" cy="19209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200"/>
            </a:lvl1pPr>
          </a:lstStyle>
          <a:p>
            <a:pPr algn="just">
              <a:lnSpc>
                <a:spcPct val="150000"/>
              </a:lnSpc>
            </a:pPr>
            <a:r>
              <a:rPr lang="hu-HU" sz="9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 Károli Gáspár Református Egyetem egyszerre egy nagy múltú és fiatal egyetem, amely több mint 150 éves múltra tekint vissza, jelenlegi formájában pedig több mint 30 éve áll a református felsőoktatás szolgálatában.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hu-HU" sz="90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Célunk, hogy stabil értékrenddel bíró fiatal diplomások hagyják el egyetemünket, akik megállják helyüket a munkahelyükön, a családjukban és a világban egyaránt.</a:t>
            </a:r>
            <a:endParaRPr lang="hu-HU" sz="9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object 2"/>
          <p:cNvSpPr txBox="1">
            <a:spLocks noGrp="1"/>
          </p:cNvSpPr>
          <p:nvPr>
            <p:ph type="title"/>
          </p:nvPr>
        </p:nvSpPr>
        <p:spPr>
          <a:xfrm>
            <a:off x="202888" y="189197"/>
            <a:ext cx="2611334" cy="346709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spcBef>
                <a:spcPts val="100"/>
              </a:spcBef>
            </a:lvl1pPr>
          </a:lstStyle>
          <a:p>
            <a:r>
              <a:rPr lang="hu-HU" sz="2000" b="1" i="1" dirty="0">
                <a:latin typeface="Gotham Bold" pitchFamily="50" charset="0"/>
              </a:rPr>
              <a:t>A Károliról röviden</a:t>
            </a:r>
            <a:endParaRPr sz="2000" b="1" i="1" dirty="0">
              <a:latin typeface="Gotham Bold" pitchFamily="50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CCA165E0-B81B-69DD-EB4B-160ED2BC8316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2</a:t>
            </a:fld>
            <a:endParaRPr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EF7A30F-082E-F4A9-4AF0-3CCADCFACDF5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</a:t>
            </a:r>
            <a:r>
              <a:rPr lang="hu-HU" sz="800" spc="10" dirty="0" err="1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felveteli</a:t>
            </a:r>
            <a:endParaRPr lang="hu-HU" sz="800" spc="10" dirty="0">
              <a:solidFill>
                <a:srgbClr val="4A4A4A"/>
              </a:solidFill>
              <a:latin typeface="Gotham Book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43A76CBB-D436-3B13-C12B-B0B1E6662A86}"/>
              </a:ext>
            </a:extLst>
          </p:cNvPr>
          <p:cNvCxnSpPr>
            <a:cxnSpLocks/>
          </p:cNvCxnSpPr>
          <p:nvPr/>
        </p:nvCxnSpPr>
        <p:spPr>
          <a:xfrm>
            <a:off x="1033670" y="640603"/>
            <a:ext cx="949770" cy="0"/>
          </a:xfrm>
          <a:prstGeom prst="line">
            <a:avLst/>
          </a:prstGeom>
          <a:noFill/>
          <a:ln w="38100" cap="flat">
            <a:solidFill>
              <a:srgbClr val="B28353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koncert, zene, közönség, színpad látható&#10;&#10;Automatikusan generált leírás">
            <a:extLst>
              <a:ext uri="{FF2B5EF4-FFF2-40B4-BE49-F238E27FC236}">
                <a16:creationId xmlns:a16="http://schemas.microsoft.com/office/drawing/2014/main" id="{23EA427E-9FE7-722C-AC34-B9DE4CA6C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" r="54594"/>
          <a:stretch/>
        </p:blipFill>
        <p:spPr>
          <a:xfrm>
            <a:off x="-84853" y="0"/>
            <a:ext cx="2259196" cy="3238500"/>
          </a:xfrm>
          <a:prstGeom prst="rect">
            <a:avLst/>
          </a:prstGeom>
        </p:spPr>
      </p:pic>
      <p:pic>
        <p:nvPicPr>
          <p:cNvPr id="80" name="logo.png" descr="logo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7" y="69038"/>
            <a:ext cx="529308" cy="52930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CCA165E0-B81B-69DD-EB4B-160ED2BC8316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20</a:t>
            </a:fld>
            <a:endParaRPr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EF7A30F-082E-F4A9-4AF0-3CCADCFACDF5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</a:t>
            </a:r>
            <a:r>
              <a:rPr lang="hu-HU" sz="800" spc="10" dirty="0" err="1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felveteli</a:t>
            </a:r>
            <a:endParaRPr lang="hu-HU" sz="800" spc="10" dirty="0">
              <a:solidFill>
                <a:srgbClr val="4A4A4A"/>
              </a:solidFill>
              <a:latin typeface="Gotham Book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492C5CEF-FDDA-75CE-DC09-DB7D1DB25A1C}"/>
              </a:ext>
            </a:extLst>
          </p:cNvPr>
          <p:cNvSpPr/>
          <p:nvPr/>
        </p:nvSpPr>
        <p:spPr>
          <a:xfrm>
            <a:off x="4995746" y="120433"/>
            <a:ext cx="611087" cy="65123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object 2"/>
          <p:cNvSpPr txBox="1">
            <a:spLocks noGrp="1"/>
          </p:cNvSpPr>
          <p:nvPr>
            <p:ph type="title"/>
          </p:nvPr>
        </p:nvSpPr>
        <p:spPr>
          <a:xfrm>
            <a:off x="1383826" y="120433"/>
            <a:ext cx="4113893" cy="346709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</a:lvl1pPr>
          </a:lstStyle>
          <a:p>
            <a:pPr algn="r"/>
            <a:r>
              <a:rPr lang="hu-HU" b="1" i="1" dirty="0">
                <a:latin typeface="Gotham Bold" pitchFamily="50" charset="0"/>
              </a:rPr>
              <a:t>Hallgatói élet</a:t>
            </a:r>
            <a:endParaRPr b="1" i="1" dirty="0">
              <a:latin typeface="Gotham Bold" pitchFamily="50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6D89E50-8354-A3AF-B159-9A59CD7714F1}"/>
              </a:ext>
            </a:extLst>
          </p:cNvPr>
          <p:cNvSpPr txBox="1"/>
          <p:nvPr/>
        </p:nvSpPr>
        <p:spPr>
          <a:xfrm>
            <a:off x="2306028" y="500352"/>
            <a:ext cx="3169120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A Károlin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pezsgő hallgatói élet 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zajlik, ami elsősorban a Hallgatói Önkormányzatok munkájának köszönhető.</a:t>
            </a: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10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Rendszeresen kerülnek megrendezésre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tudományos, közéleti előadások és szakmai beszélgetések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10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 szakmai rendezvényeken túl az egyetemen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számos szórakozási lehetőség 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adott hallgatóink számára,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minden félévben több kulturális program 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választható.</a:t>
            </a: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10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Minden tanévben megrendezésre kerülnek különböző kiemelt hallgatói rendezvények: </a:t>
            </a:r>
            <a:r>
              <a:rPr lang="hu-HU" sz="1000" spc="10" dirty="0" err="1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gólyatábor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gólyabál, sportnapok és tréninghetek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99027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 descr="A képen ruházat, személy, ember, kültéri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E390ECB-EB56-A70B-7D2A-B1D9F1976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052">
            <a:off x="2963897" y="1979523"/>
            <a:ext cx="1578428" cy="1049716"/>
          </a:xfrm>
          <a:prstGeom prst="rect">
            <a:avLst/>
          </a:prstGeom>
        </p:spPr>
      </p:pic>
      <p:pic>
        <p:nvPicPr>
          <p:cNvPr id="11" name="Kép 10" descr="A képen kültéri, sport, személy, ég látható&#10;&#10;Automatikusan generált leírás">
            <a:extLst>
              <a:ext uri="{FF2B5EF4-FFF2-40B4-BE49-F238E27FC236}">
                <a16:creationId xmlns:a16="http://schemas.microsoft.com/office/drawing/2014/main" id="{4C6BABDC-4C91-49B7-0A3A-E9E817893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594">
            <a:off x="4132848" y="1957847"/>
            <a:ext cx="1470101" cy="981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A képen kültéri, evező, Csónakázás, víz látható&#10;&#10;Automatikusan generált leírás">
            <a:extLst>
              <a:ext uri="{FF2B5EF4-FFF2-40B4-BE49-F238E27FC236}">
                <a16:creationId xmlns:a16="http://schemas.microsoft.com/office/drawing/2014/main" id="{B6E80FF8-B75F-AA3D-5A66-A71866A468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8490">
            <a:off x="3335010" y="141079"/>
            <a:ext cx="1643311" cy="1097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" name="logo.png" descr="logo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951" y="160338"/>
            <a:ext cx="529308" cy="529308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object 2"/>
          <p:cNvSpPr txBox="1">
            <a:spLocks noGrp="1"/>
          </p:cNvSpPr>
          <p:nvPr>
            <p:ph type="title"/>
          </p:nvPr>
        </p:nvSpPr>
        <p:spPr>
          <a:xfrm>
            <a:off x="229506" y="189197"/>
            <a:ext cx="4113893" cy="346709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</a:lvl1pPr>
          </a:lstStyle>
          <a:p>
            <a:r>
              <a:rPr lang="hu-HU" b="1" i="1" dirty="0">
                <a:latin typeface="Gotham Bold" pitchFamily="50" charset="0"/>
              </a:rPr>
              <a:t>#sportos egyetem</a:t>
            </a:r>
            <a:endParaRPr b="1" i="1" dirty="0">
              <a:latin typeface="Gotham Bold" pitchFamily="50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CCA165E0-B81B-69DD-EB4B-160ED2BC8316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21</a:t>
            </a:fld>
            <a:endParaRPr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EF7A30F-082E-F4A9-4AF0-3CCADCFACDF5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</a:t>
            </a:r>
            <a:r>
              <a:rPr lang="hu-HU" sz="800" spc="10" dirty="0" err="1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felveteli</a:t>
            </a:r>
            <a:endParaRPr lang="hu-HU" sz="800" spc="10" dirty="0">
              <a:solidFill>
                <a:srgbClr val="4A4A4A"/>
              </a:solidFill>
              <a:latin typeface="Gotham Book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Kép 8" descr="A képen fű, személy, kültéri, sport látható&#10;&#10;Automatikusan generált leírás">
            <a:extLst>
              <a:ext uri="{FF2B5EF4-FFF2-40B4-BE49-F238E27FC236}">
                <a16:creationId xmlns:a16="http://schemas.microsoft.com/office/drawing/2014/main" id="{C2048E1C-8870-6B6D-02E5-40A07B44E3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5919">
            <a:off x="4107341" y="923960"/>
            <a:ext cx="1563432" cy="1043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B6E3D36-AD15-A618-D24F-DD2DB6B5766F}"/>
              </a:ext>
            </a:extLst>
          </p:cNvPr>
          <p:cNvSpPr txBox="1"/>
          <p:nvPr/>
        </p:nvSpPr>
        <p:spPr>
          <a:xfrm>
            <a:off x="152450" y="602279"/>
            <a:ext cx="2628396" cy="20928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75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Az egyetem hallgatói számos sportág (pl. </a:t>
            </a:r>
            <a:r>
              <a:rPr lang="hu-HU" sz="750" spc="10" dirty="0" err="1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zumba</a:t>
            </a:r>
            <a:r>
              <a:rPr lang="hu-HU" sz="75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funkcionális edzés, </a:t>
            </a:r>
            <a:r>
              <a:rPr lang="hu-HU" sz="750" spc="10" dirty="0" err="1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stretching</a:t>
            </a:r>
            <a:r>
              <a:rPr lang="hu-HU" sz="75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judo, tollaslabda) közül választhatnak.</a:t>
            </a: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75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75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2022-ben megalakult a KRE SC, az </a:t>
            </a:r>
            <a:r>
              <a:rPr lang="hu-HU" sz="75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egyetemi sportegyesület</a:t>
            </a:r>
            <a:r>
              <a:rPr lang="hu-HU" sz="75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amelyhez bármely </a:t>
            </a:r>
            <a:r>
              <a:rPr lang="hu-HU" sz="750" spc="10" dirty="0" err="1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károlis</a:t>
            </a:r>
            <a:r>
              <a:rPr lang="hu-HU" sz="75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hallgató csatlakozhat és részt vehet az egyes szakosztályok edzésein. </a:t>
            </a: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75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75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 Károli SC négy szakosztállyal várja a hallgatókat: </a:t>
            </a:r>
            <a:r>
              <a:rPr lang="hu-HU" sz="75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kézilabda, röplabda, futsal és szabadidő (túrázás)</a:t>
            </a:r>
            <a:r>
              <a:rPr lang="hu-HU" sz="75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75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75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 szervezet szakosztályaiban </a:t>
            </a:r>
            <a:r>
              <a:rPr lang="hu-HU" sz="75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mindenki megtalálhatja a számára legkedvesebb mozgásformát</a:t>
            </a:r>
            <a:r>
              <a:rPr lang="hu-HU" sz="75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: azok is akik versenyezni szeretnének és azok is, akik csak a mozgás öröméért sportolnának.</a:t>
            </a:r>
          </a:p>
          <a:p>
            <a:pPr marL="171450" marR="0" indent="-1714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endParaRPr lang="hu-HU" sz="1000" spc="10" dirty="0">
              <a:solidFill>
                <a:srgbClr val="4A4A4A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Kép 7" descr="A képen ruházat, személy, lábbelik, lán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FEE8BC3-6F56-42CF-4DB3-44DF49C4AC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088">
            <a:off x="3003034" y="1013698"/>
            <a:ext cx="1396064" cy="10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6584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 számának helye 16">
            <a:extLst>
              <a:ext uri="{FF2B5EF4-FFF2-40B4-BE49-F238E27FC236}">
                <a16:creationId xmlns:a16="http://schemas.microsoft.com/office/drawing/2014/main" id="{94A39F18-4DDC-257A-E58D-C2212D34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C9A9CE-FC61-4757-9404-6FF70A0AC1C0}" type="slidenum">
              <a:rPr lang="hu-HU" smtClean="0"/>
              <a:pPr/>
              <a:t>22</a:t>
            </a:fld>
            <a:endParaRPr lang="hu-HU" sz="661" dirty="0">
              <a:solidFill>
                <a:srgbClr val="4A4A4A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8" name="Kép 7" descr="A képen Emberi arc, ruházat, személy, mosoly látható&#10;&#10;Automatikusan generált leírás">
            <a:extLst>
              <a:ext uri="{FF2B5EF4-FFF2-40B4-BE49-F238E27FC236}">
                <a16:creationId xmlns:a16="http://schemas.microsoft.com/office/drawing/2014/main" id="{120D6AA4-619A-7C14-DEA7-4B75A4C67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6812" y="830211"/>
            <a:ext cx="1043498" cy="13659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9A6A92B-7FC0-F961-F22C-F45AE1DDEA87}"/>
              </a:ext>
            </a:extLst>
          </p:cNvPr>
          <p:cNvSpPr txBox="1"/>
          <p:nvPr/>
        </p:nvSpPr>
        <p:spPr>
          <a:xfrm>
            <a:off x="1562890" y="2474258"/>
            <a:ext cx="1151339" cy="4944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685" dirty="0">
                <a:solidFill>
                  <a:srgbClr val="4A4A4A"/>
                </a:solidFill>
                <a:latin typeface="Helvetica" panose="020B0604020202020204" pitchFamily="34" charset="0"/>
              </a:rPr>
              <a:t>youtuber, </a:t>
            </a:r>
            <a:r>
              <a:rPr lang="hu-HU" sz="685" dirty="0" err="1">
                <a:solidFill>
                  <a:srgbClr val="4A4A4A"/>
                </a:solidFill>
                <a:latin typeface="Helvetica" panose="020B0604020202020204" pitchFamily="34" charset="0"/>
              </a:rPr>
              <a:t>influencer</a:t>
            </a:r>
            <a:r>
              <a:rPr lang="hu-HU" sz="685" dirty="0">
                <a:solidFill>
                  <a:srgbClr val="4A4A4A"/>
                </a:solidFill>
                <a:latin typeface="Helvetica" panose="020B0604020202020204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hu-HU" sz="685" i="1" dirty="0">
                <a:solidFill>
                  <a:srgbClr val="4A4A4A"/>
                </a:solidFill>
                <a:latin typeface="helvetica" panose="020B0604020202020204" pitchFamily="34" charset="0"/>
              </a:rPr>
              <a:t>szociológia szakos hallgató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F52E2FD-BD05-88BE-C2AC-CDF24A8AEB38}"/>
              </a:ext>
            </a:extLst>
          </p:cNvPr>
          <p:cNvSpPr txBox="1"/>
          <p:nvPr/>
        </p:nvSpPr>
        <p:spPr>
          <a:xfrm>
            <a:off x="1714363" y="2288844"/>
            <a:ext cx="848395" cy="20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56" b="1" dirty="0">
                <a:solidFill>
                  <a:srgbClr val="12795F"/>
                </a:solidFill>
                <a:latin typeface="Gotham Bold" pitchFamily="50" charset="0"/>
                <a:ea typeface="Cambria" panose="02040503050406030204" pitchFamily="18" charset="0"/>
                <a:cs typeface="Angsana New" panose="020B0502040204020203" pitchFamily="18" charset="-34"/>
              </a:rPr>
              <a:t>Buzás Andris</a:t>
            </a:r>
          </a:p>
        </p:txBody>
      </p:sp>
      <p:pic>
        <p:nvPicPr>
          <p:cNvPr id="20" name="Kép 19" descr="A képen Emberi arc, személy, ruházat, divat látható&#10;&#10;Automatikusan generált leírás">
            <a:extLst>
              <a:ext uri="{FF2B5EF4-FFF2-40B4-BE49-F238E27FC236}">
                <a16:creationId xmlns:a16="http://schemas.microsoft.com/office/drawing/2014/main" id="{C0772B45-B1D9-A409-FFF1-8F53EB9DEC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9683" y="681620"/>
            <a:ext cx="1182962" cy="1416897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E5A5E430-3C7B-8D19-3EDE-EE273FDB8FF4}"/>
              </a:ext>
            </a:extLst>
          </p:cNvPr>
          <p:cNvSpPr txBox="1"/>
          <p:nvPr/>
        </p:nvSpPr>
        <p:spPr>
          <a:xfrm>
            <a:off x="214973" y="2288844"/>
            <a:ext cx="1196446" cy="5999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685" dirty="0">
                <a:solidFill>
                  <a:srgbClr val="4A4A4A"/>
                </a:solidFill>
                <a:latin typeface="Helvetica" panose="020B0604020202020204" pitchFamily="34" charset="0"/>
              </a:rPr>
              <a:t>világbajnoki bronzérmes ritmikus tornász, olimpikon</a:t>
            </a:r>
          </a:p>
          <a:p>
            <a:pPr algn="ctr">
              <a:lnSpc>
                <a:spcPct val="150000"/>
              </a:lnSpc>
            </a:pPr>
            <a:r>
              <a:rPr lang="hu-HU" sz="685" i="1" dirty="0">
                <a:solidFill>
                  <a:srgbClr val="4A4A4A"/>
                </a:solidFill>
                <a:latin typeface="helvetica" panose="020B0604020202020204" pitchFamily="34" charset="0"/>
              </a:rPr>
              <a:t>pszichológia mesterszakos hallgató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3DBDEA39-52CD-7E46-C98C-4E9A26F14F24}"/>
              </a:ext>
            </a:extLst>
          </p:cNvPr>
          <p:cNvSpPr txBox="1"/>
          <p:nvPr/>
        </p:nvSpPr>
        <p:spPr>
          <a:xfrm>
            <a:off x="314696" y="2091665"/>
            <a:ext cx="969423" cy="20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56" b="1" dirty="0" err="1">
                <a:solidFill>
                  <a:srgbClr val="12795F"/>
                </a:solidFill>
                <a:latin typeface="Gotham Bold" pitchFamily="50" charset="0"/>
                <a:ea typeface="Cambria" panose="02040503050406030204" pitchFamily="18" charset="0"/>
                <a:cs typeface="Angsana New" panose="020B0502040204020203" pitchFamily="18" charset="-34"/>
              </a:rPr>
              <a:t>Pigniczki</a:t>
            </a:r>
            <a:r>
              <a:rPr lang="hu-HU" sz="756" b="1" dirty="0">
                <a:solidFill>
                  <a:srgbClr val="12795F"/>
                </a:solidFill>
                <a:latin typeface="Gotham Bold" pitchFamily="50" charset="0"/>
                <a:ea typeface="Cambria" panose="02040503050406030204" pitchFamily="18" charset="0"/>
                <a:cs typeface="Angsana New" panose="020B0502040204020203" pitchFamily="18" charset="-34"/>
              </a:rPr>
              <a:t> Fanni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C90AF60B-B67A-8355-8ECB-47EC5F594D24}"/>
              </a:ext>
            </a:extLst>
          </p:cNvPr>
          <p:cNvSpPr txBox="1"/>
          <p:nvPr/>
        </p:nvSpPr>
        <p:spPr>
          <a:xfrm>
            <a:off x="3138920" y="2162557"/>
            <a:ext cx="875510" cy="20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756" b="1">
                <a:solidFill>
                  <a:srgbClr val="12795F"/>
                </a:solidFill>
                <a:latin typeface="Gotham Bold" pitchFamily="50" charset="0"/>
                <a:ea typeface="Cambria" panose="02040503050406030204" pitchFamily="18" charset="0"/>
                <a:cs typeface="Angsana New" panose="020B0502040204020203" pitchFamily="18" charset="-34"/>
              </a:defRPr>
            </a:lvl1pPr>
          </a:lstStyle>
          <a:p>
            <a:r>
              <a:rPr lang="hu-HU" dirty="0"/>
              <a:t>Pásztor Anna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9BFD8EDC-8133-8FD2-3543-1E9A2D63C959}"/>
              </a:ext>
            </a:extLst>
          </p:cNvPr>
          <p:cNvSpPr txBox="1"/>
          <p:nvPr/>
        </p:nvSpPr>
        <p:spPr>
          <a:xfrm>
            <a:off x="2951464" y="2288844"/>
            <a:ext cx="1250421" cy="5139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sz="685" dirty="0" err="1">
                <a:solidFill>
                  <a:srgbClr val="4A4A4A"/>
                </a:solidFill>
                <a:latin typeface="Helvetica" panose="020B0604020202020204" pitchFamily="34" charset="0"/>
              </a:rPr>
              <a:t>Fonogram</a:t>
            </a:r>
            <a:r>
              <a:rPr lang="hu-HU" sz="685" dirty="0">
                <a:solidFill>
                  <a:srgbClr val="4A4A4A"/>
                </a:solidFill>
                <a:latin typeface="Helvetica" panose="020B0604020202020204" pitchFamily="34" charset="0"/>
              </a:rPr>
              <a:t>-díjas énekesnő,</a:t>
            </a:r>
          </a:p>
          <a:p>
            <a:pPr algn="ctr"/>
            <a:r>
              <a:rPr lang="hu-HU" sz="685" i="1" dirty="0">
                <a:solidFill>
                  <a:srgbClr val="4A4A4A"/>
                </a:solidFill>
                <a:latin typeface="helvetica" panose="020B0604020202020204" pitchFamily="34" charset="0"/>
              </a:rPr>
              <a:t>anglisztika szakos </a:t>
            </a:r>
            <a:r>
              <a:rPr lang="hu-HU" sz="685" i="1" dirty="0" err="1">
                <a:solidFill>
                  <a:srgbClr val="4A4A4A"/>
                </a:solidFill>
                <a:latin typeface="helvetica" panose="020B0604020202020204" pitchFamily="34" charset="0"/>
              </a:rPr>
              <a:t>alumni</a:t>
            </a:r>
            <a:r>
              <a:rPr lang="hu-HU" sz="685" i="1" dirty="0">
                <a:solidFill>
                  <a:srgbClr val="4A4A4A"/>
                </a:solidFill>
                <a:latin typeface="helvetica" panose="020B0604020202020204" pitchFamily="34" charset="0"/>
              </a:rPr>
              <a:t> hallgató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96D275B0-B202-A065-9655-668AEF5910F2}"/>
              </a:ext>
            </a:extLst>
          </p:cNvPr>
          <p:cNvSpPr txBox="1"/>
          <p:nvPr/>
        </p:nvSpPr>
        <p:spPr>
          <a:xfrm>
            <a:off x="4544680" y="2244103"/>
            <a:ext cx="798398" cy="20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756" b="1">
                <a:solidFill>
                  <a:srgbClr val="12795F"/>
                </a:solidFill>
                <a:latin typeface="Gotham Bold" pitchFamily="50" charset="0"/>
                <a:ea typeface="Cambria" panose="02040503050406030204" pitchFamily="18" charset="0"/>
                <a:cs typeface="Angsana New" panose="020B0502040204020203" pitchFamily="18" charset="-34"/>
              </a:defRPr>
            </a:lvl1pPr>
          </a:lstStyle>
          <a:p>
            <a:r>
              <a:rPr lang="hu-HU" dirty="0"/>
              <a:t>Balla Gergő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57CDBDAA-E2D8-7D82-2BC9-97EF7FF5145D}"/>
              </a:ext>
            </a:extLst>
          </p:cNvPr>
          <p:cNvSpPr txBox="1"/>
          <p:nvPr/>
        </p:nvSpPr>
        <p:spPr>
          <a:xfrm>
            <a:off x="4296179" y="2418179"/>
            <a:ext cx="1295400" cy="4085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685" dirty="0">
                <a:solidFill>
                  <a:srgbClr val="4A4A4A"/>
                </a:solidFill>
                <a:latin typeface="Helvetica" panose="020B0604020202020204" pitchFamily="34" charset="0"/>
              </a:rPr>
              <a:t>A </a:t>
            </a:r>
            <a:r>
              <a:rPr lang="hu-HU" sz="685" dirty="0" err="1">
                <a:solidFill>
                  <a:srgbClr val="4A4A4A"/>
                </a:solidFill>
                <a:latin typeface="Helvetica" panose="020B0604020202020204" pitchFamily="34" charset="0"/>
              </a:rPr>
              <a:t>Platon</a:t>
            </a:r>
            <a:r>
              <a:rPr lang="hu-HU" sz="685" dirty="0">
                <a:solidFill>
                  <a:srgbClr val="4A4A4A"/>
                </a:solidFill>
                <a:latin typeface="Helvetica" panose="020B0604020202020204" pitchFamily="34" charset="0"/>
              </a:rPr>
              <a:t> </a:t>
            </a:r>
            <a:r>
              <a:rPr lang="hu-HU" sz="685" dirty="0" err="1">
                <a:solidFill>
                  <a:srgbClr val="4A4A4A"/>
                </a:solidFill>
                <a:latin typeface="Helvetica" panose="020B0604020202020204" pitchFamily="34" charset="0"/>
              </a:rPr>
              <a:t>Karataev</a:t>
            </a:r>
            <a:r>
              <a:rPr lang="hu-HU" sz="685" dirty="0">
                <a:solidFill>
                  <a:srgbClr val="4A4A4A"/>
                </a:solidFill>
                <a:latin typeface="Helvetica" panose="020B0604020202020204" pitchFamily="34" charset="0"/>
              </a:rPr>
              <a:t> alapítója,</a:t>
            </a:r>
          </a:p>
          <a:p>
            <a:pPr algn="ctr"/>
            <a:r>
              <a:rPr lang="hu-HU" sz="685" i="1" dirty="0">
                <a:solidFill>
                  <a:srgbClr val="4A4A4A"/>
                </a:solidFill>
                <a:latin typeface="helvetica" panose="020B0604020202020204" pitchFamily="34" charset="0"/>
              </a:rPr>
              <a:t>pszichológia szakos </a:t>
            </a:r>
            <a:r>
              <a:rPr lang="hu-HU" sz="685" i="1" dirty="0" err="1">
                <a:solidFill>
                  <a:srgbClr val="4A4A4A"/>
                </a:solidFill>
                <a:latin typeface="helvetica" panose="020B0604020202020204" pitchFamily="34" charset="0"/>
              </a:rPr>
              <a:t>alumni</a:t>
            </a:r>
            <a:r>
              <a:rPr lang="hu-HU" sz="685" i="1" dirty="0">
                <a:solidFill>
                  <a:srgbClr val="4A4A4A"/>
                </a:solidFill>
                <a:latin typeface="helvetica" panose="020B0604020202020204" pitchFamily="34" charset="0"/>
              </a:rPr>
              <a:t> hallgató</a:t>
            </a:r>
          </a:p>
        </p:txBody>
      </p:sp>
      <p:pic>
        <p:nvPicPr>
          <p:cNvPr id="36" name="Kép 35" descr="A képen ruházat, Emberi arc, személy, nyak látható&#10;&#10;Automatikusan generált leírás">
            <a:extLst>
              <a:ext uri="{FF2B5EF4-FFF2-40B4-BE49-F238E27FC236}">
                <a16:creationId xmlns:a16="http://schemas.microsoft.com/office/drawing/2014/main" id="{0C6A9465-5DA2-329D-15BE-495E33A8A7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4674" y="766195"/>
            <a:ext cx="998411" cy="1396362"/>
          </a:xfrm>
          <a:prstGeom prst="rect">
            <a:avLst/>
          </a:prstGeom>
        </p:spPr>
      </p:pic>
      <p:sp>
        <p:nvSpPr>
          <p:cNvPr id="5" name="Dátum helye 17">
            <a:extLst>
              <a:ext uri="{FF2B5EF4-FFF2-40B4-BE49-F238E27FC236}">
                <a16:creationId xmlns:a16="http://schemas.microsoft.com/office/drawing/2014/main" id="{861BA72A-E28D-E824-B85F-CAD60424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A9596-8AF7-47F2-9E6D-A65395B66522}" type="datetime1">
              <a:rPr lang="hu-HU" smtClean="0"/>
              <a:pPr/>
              <a:t>2025. 09. 23.</a:t>
            </a:fld>
            <a:endParaRPr lang="hu-HU" sz="661" dirty="0">
              <a:solidFill>
                <a:srgbClr val="4A4A4A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" name="logo.png" descr="logo.png">
            <a:extLst>
              <a:ext uri="{FF2B5EF4-FFF2-40B4-BE49-F238E27FC236}">
                <a16:creationId xmlns:a16="http://schemas.microsoft.com/office/drawing/2014/main" id="{BE204250-F149-9A96-156A-853DADC175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951" y="160338"/>
            <a:ext cx="529308" cy="5293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09A110B2-C410-38D7-D6E6-648B57FC3B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9506" y="189197"/>
            <a:ext cx="4113893" cy="346709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</a:lvl1pPr>
          </a:lstStyle>
          <a:p>
            <a:r>
              <a:rPr lang="hu-HU" b="1" i="1" dirty="0">
                <a:latin typeface="Gotham Bold" pitchFamily="50" charset="0"/>
              </a:rPr>
              <a:t>Ők is minket választottak!</a:t>
            </a:r>
            <a:endParaRPr b="1" i="1" dirty="0">
              <a:latin typeface="Gotham Bold" pitchFamily="50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0296130-DBDD-79AA-87F2-1B4D64368489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22</a:t>
            </a:fld>
            <a:endParaRPr b="1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A0541C2-BDBB-56CA-034D-BD0472057FAC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</a:t>
            </a:r>
            <a:r>
              <a:rPr lang="hu-HU" sz="800" spc="10" dirty="0" err="1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felveteli</a:t>
            </a:r>
            <a:endParaRPr lang="hu-HU" sz="800" spc="10" dirty="0">
              <a:solidFill>
                <a:srgbClr val="4A4A4A"/>
              </a:solidFill>
              <a:latin typeface="Gotham Book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 descr="A képen Emberi arc, személy, ruházat, portré látható&#10;&#10;Automatikusan generált leírás">
            <a:extLst>
              <a:ext uri="{FF2B5EF4-FFF2-40B4-BE49-F238E27FC236}">
                <a16:creationId xmlns:a16="http://schemas.microsoft.com/office/drawing/2014/main" id="{7731F88D-3BE3-B764-5647-69F93E97C5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1" y="688979"/>
            <a:ext cx="1118740" cy="14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0620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zis 24">
            <a:extLst>
              <a:ext uri="{FF2B5EF4-FFF2-40B4-BE49-F238E27FC236}">
                <a16:creationId xmlns:a16="http://schemas.microsoft.com/office/drawing/2014/main" id="{A194123B-F6AF-EBDC-2D34-F80CF9FB2259}"/>
              </a:ext>
            </a:extLst>
          </p:cNvPr>
          <p:cNvSpPr/>
          <p:nvPr/>
        </p:nvSpPr>
        <p:spPr>
          <a:xfrm>
            <a:off x="3415385" y="1903080"/>
            <a:ext cx="419526" cy="400887"/>
          </a:xfrm>
          <a:prstGeom prst="ellipse">
            <a:avLst/>
          </a:prstGeom>
          <a:solidFill>
            <a:srgbClr val="C1924F"/>
          </a:solidFill>
          <a:ln>
            <a:solidFill>
              <a:srgbClr val="C192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50" dirty="0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148ED1DC-2271-A135-7D32-3D47A503BA32}"/>
              </a:ext>
            </a:extLst>
          </p:cNvPr>
          <p:cNvSpPr/>
          <p:nvPr/>
        </p:nvSpPr>
        <p:spPr>
          <a:xfrm>
            <a:off x="2693629" y="1909176"/>
            <a:ext cx="419526" cy="400887"/>
          </a:xfrm>
          <a:prstGeom prst="ellipse">
            <a:avLst/>
          </a:prstGeom>
          <a:solidFill>
            <a:srgbClr val="C1924F"/>
          </a:solidFill>
          <a:ln>
            <a:solidFill>
              <a:srgbClr val="C192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50" dirty="0"/>
          </a:p>
        </p:txBody>
      </p:sp>
      <p:sp>
        <p:nvSpPr>
          <p:cNvPr id="17" name="Dia számának helye 16">
            <a:extLst>
              <a:ext uri="{FF2B5EF4-FFF2-40B4-BE49-F238E27FC236}">
                <a16:creationId xmlns:a16="http://schemas.microsoft.com/office/drawing/2014/main" id="{94A39F18-4DDC-257A-E58D-C2212D34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C9A9CE-FC61-4757-9404-6FF70A0AC1C0}" type="slidenum">
              <a:rPr lang="hu-HU" smtClean="0"/>
              <a:pPr/>
              <a:t>23</a:t>
            </a:fld>
            <a:endParaRPr lang="hu-HU" sz="661" dirty="0">
              <a:solidFill>
                <a:srgbClr val="4A4A4A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6EFD74C9-1A36-EC9C-BB93-9D700678B273}"/>
              </a:ext>
            </a:extLst>
          </p:cNvPr>
          <p:cNvSpPr/>
          <p:nvPr/>
        </p:nvSpPr>
        <p:spPr>
          <a:xfrm>
            <a:off x="3545893" y="2027272"/>
            <a:ext cx="155717" cy="155717"/>
          </a:xfrm>
          <a:custGeom>
            <a:avLst/>
            <a:gdLst>
              <a:gd name="connsiteX0" fmla="*/ 164877 w 329753"/>
              <a:gd name="connsiteY0" fmla="*/ 329753 h 329753"/>
              <a:gd name="connsiteX1" fmla="*/ 329753 w 329753"/>
              <a:gd name="connsiteY1" fmla="*/ 164877 h 329753"/>
              <a:gd name="connsiteX2" fmla="*/ 164877 w 329753"/>
              <a:gd name="connsiteY2" fmla="*/ 0 h 329753"/>
              <a:gd name="connsiteX3" fmla="*/ 0 w 329753"/>
              <a:gd name="connsiteY3" fmla="*/ 164877 h 329753"/>
              <a:gd name="connsiteX4" fmla="*/ 164877 w 329753"/>
              <a:gd name="connsiteY4" fmla="*/ 329753 h 329753"/>
              <a:gd name="connsiteX5" fmla="*/ 164877 w 329753"/>
              <a:gd name="connsiteY5" fmla="*/ 274794 h 329753"/>
              <a:gd name="connsiteX6" fmla="*/ 274794 w 329753"/>
              <a:gd name="connsiteY6" fmla="*/ 164877 h 329753"/>
              <a:gd name="connsiteX7" fmla="*/ 164877 w 329753"/>
              <a:gd name="connsiteY7" fmla="*/ 54959 h 329753"/>
              <a:gd name="connsiteX8" fmla="*/ 54959 w 329753"/>
              <a:gd name="connsiteY8" fmla="*/ 164877 h 329753"/>
              <a:gd name="connsiteX9" fmla="*/ 164877 w 329753"/>
              <a:gd name="connsiteY9" fmla="*/ 274794 h 32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9753" h="329753">
                <a:moveTo>
                  <a:pt x="164877" y="329753"/>
                </a:moveTo>
                <a:cubicBezTo>
                  <a:pt x="255935" y="329753"/>
                  <a:pt x="329753" y="255935"/>
                  <a:pt x="329753" y="164877"/>
                </a:cubicBezTo>
                <a:cubicBezTo>
                  <a:pt x="329753" y="73818"/>
                  <a:pt x="255935" y="0"/>
                  <a:pt x="164877" y="0"/>
                </a:cubicBezTo>
                <a:cubicBezTo>
                  <a:pt x="73818" y="0"/>
                  <a:pt x="0" y="73818"/>
                  <a:pt x="0" y="164877"/>
                </a:cubicBezTo>
                <a:cubicBezTo>
                  <a:pt x="0" y="255935"/>
                  <a:pt x="73818" y="329753"/>
                  <a:pt x="164877" y="329753"/>
                </a:cubicBezTo>
                <a:close/>
                <a:moveTo>
                  <a:pt x="164877" y="274794"/>
                </a:moveTo>
                <a:cubicBezTo>
                  <a:pt x="225581" y="274794"/>
                  <a:pt x="274794" y="225581"/>
                  <a:pt x="274794" y="164877"/>
                </a:cubicBezTo>
                <a:cubicBezTo>
                  <a:pt x="274794" y="104171"/>
                  <a:pt x="225581" y="54959"/>
                  <a:pt x="164877" y="54959"/>
                </a:cubicBezTo>
                <a:cubicBezTo>
                  <a:pt x="104171" y="54959"/>
                  <a:pt x="54959" y="104171"/>
                  <a:pt x="54959" y="164877"/>
                </a:cubicBezTo>
                <a:cubicBezTo>
                  <a:pt x="54959" y="225581"/>
                  <a:pt x="104171" y="274794"/>
                  <a:pt x="164877" y="274794"/>
                </a:cubicBezTo>
                <a:close/>
              </a:path>
            </a:pathLst>
          </a:custGeom>
          <a:solidFill>
            <a:schemeClr val="bg1"/>
          </a:solidFill>
          <a:ln w="27384" cap="flat">
            <a:noFill/>
            <a:prstDash val="solid"/>
            <a:miter/>
          </a:ln>
          <a:effectLst>
            <a:outerShdw blurRad="50800" dist="38100" dir="2700000" algn="tl" rotWithShape="0">
              <a:schemeClr val="bg2">
                <a:lumMod val="25000"/>
                <a:alpha val="24000"/>
              </a:schemeClr>
            </a:outerShdw>
          </a:effectLst>
        </p:spPr>
        <p:txBody>
          <a:bodyPr rtlCol="0" anchor="ctr"/>
          <a:lstStyle/>
          <a:p>
            <a:endParaRPr lang="hu-HU" sz="850">
              <a:ln>
                <a:solidFill>
                  <a:srgbClr val="4A4A4A"/>
                </a:solidFill>
              </a:ln>
              <a:solidFill>
                <a:srgbClr val="4A4A4A"/>
              </a:solidFill>
            </a:endParaRPr>
          </a:p>
        </p:txBody>
      </p:sp>
      <p:sp>
        <p:nvSpPr>
          <p:cNvPr id="19" name="Szabadkézi sokszög: alakzat 18">
            <a:extLst>
              <a:ext uri="{FF2B5EF4-FFF2-40B4-BE49-F238E27FC236}">
                <a16:creationId xmlns:a16="http://schemas.microsoft.com/office/drawing/2014/main" id="{7F353B5E-40C8-7AC0-7F2D-2B82F1AE09E4}"/>
              </a:ext>
            </a:extLst>
          </p:cNvPr>
          <p:cNvSpPr/>
          <p:nvPr/>
        </p:nvSpPr>
        <p:spPr>
          <a:xfrm>
            <a:off x="3688634" y="2014296"/>
            <a:ext cx="25952" cy="25952"/>
          </a:xfrm>
          <a:custGeom>
            <a:avLst/>
            <a:gdLst>
              <a:gd name="connsiteX0" fmla="*/ 27479 w 54958"/>
              <a:gd name="connsiteY0" fmla="*/ 0 h 54958"/>
              <a:gd name="connsiteX1" fmla="*/ 0 w 54958"/>
              <a:gd name="connsiteY1" fmla="*/ 27479 h 54958"/>
              <a:gd name="connsiteX2" fmla="*/ 27479 w 54958"/>
              <a:gd name="connsiteY2" fmla="*/ 54959 h 54958"/>
              <a:gd name="connsiteX3" fmla="*/ 54959 w 54958"/>
              <a:gd name="connsiteY3" fmla="*/ 27479 h 54958"/>
              <a:gd name="connsiteX4" fmla="*/ 27479 w 54958"/>
              <a:gd name="connsiteY4" fmla="*/ 0 h 5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" h="54958">
                <a:moveTo>
                  <a:pt x="27479" y="0"/>
                </a:moveTo>
                <a:cubicBezTo>
                  <a:pt x="12303" y="0"/>
                  <a:pt x="0" y="12303"/>
                  <a:pt x="0" y="27479"/>
                </a:cubicBezTo>
                <a:cubicBezTo>
                  <a:pt x="0" y="42656"/>
                  <a:pt x="12303" y="54959"/>
                  <a:pt x="27479" y="54959"/>
                </a:cubicBezTo>
                <a:cubicBezTo>
                  <a:pt x="42656" y="54959"/>
                  <a:pt x="54959" y="42656"/>
                  <a:pt x="54959" y="27479"/>
                </a:cubicBezTo>
                <a:cubicBezTo>
                  <a:pt x="54959" y="12303"/>
                  <a:pt x="42656" y="0"/>
                  <a:pt x="27479" y="0"/>
                </a:cubicBezTo>
                <a:close/>
              </a:path>
            </a:pathLst>
          </a:custGeom>
          <a:solidFill>
            <a:schemeClr val="bg1"/>
          </a:solidFill>
          <a:ln w="27384" cap="flat">
            <a:noFill/>
            <a:prstDash val="solid"/>
            <a:miter/>
          </a:ln>
          <a:effectLst>
            <a:outerShdw blurRad="50800" dist="38100" dir="2700000" algn="tl" rotWithShape="0">
              <a:schemeClr val="bg2">
                <a:lumMod val="25000"/>
                <a:alpha val="24000"/>
              </a:schemeClr>
            </a:outerShdw>
          </a:effectLst>
        </p:spPr>
        <p:txBody>
          <a:bodyPr rtlCol="0" anchor="ctr"/>
          <a:lstStyle/>
          <a:p>
            <a:endParaRPr lang="hu-HU" sz="850">
              <a:ln>
                <a:solidFill>
                  <a:srgbClr val="4A4A4A"/>
                </a:solidFill>
              </a:ln>
              <a:solidFill>
                <a:srgbClr val="4A4A4A"/>
              </a:solidFill>
            </a:endParaRPr>
          </a:p>
        </p:txBody>
      </p:sp>
      <p:sp>
        <p:nvSpPr>
          <p:cNvPr id="20" name="Szabadkézi sokszög: alakzat 19">
            <a:extLst>
              <a:ext uri="{FF2B5EF4-FFF2-40B4-BE49-F238E27FC236}">
                <a16:creationId xmlns:a16="http://schemas.microsoft.com/office/drawing/2014/main" id="{F08B0957-2CCA-A939-222B-7EE20F378B2B}"/>
              </a:ext>
            </a:extLst>
          </p:cNvPr>
          <p:cNvSpPr/>
          <p:nvPr/>
        </p:nvSpPr>
        <p:spPr>
          <a:xfrm>
            <a:off x="3481011" y="1962390"/>
            <a:ext cx="285481" cy="285481"/>
          </a:xfrm>
          <a:custGeom>
            <a:avLst/>
            <a:gdLst>
              <a:gd name="connsiteX0" fmla="*/ 17970 w 604547"/>
              <a:gd name="connsiteY0" fmla="*/ 90024 h 604547"/>
              <a:gd name="connsiteX1" fmla="*/ 0 w 604547"/>
              <a:gd name="connsiteY1" fmla="*/ 263802 h 604547"/>
              <a:gd name="connsiteX2" fmla="*/ 0 w 604547"/>
              <a:gd name="connsiteY2" fmla="*/ 340745 h 604547"/>
              <a:gd name="connsiteX3" fmla="*/ 17970 w 604547"/>
              <a:gd name="connsiteY3" fmla="*/ 514522 h 604547"/>
              <a:gd name="connsiteX4" fmla="*/ 90024 w 604547"/>
              <a:gd name="connsiteY4" fmla="*/ 586576 h 604547"/>
              <a:gd name="connsiteX5" fmla="*/ 263802 w 604547"/>
              <a:gd name="connsiteY5" fmla="*/ 604547 h 604547"/>
              <a:gd name="connsiteX6" fmla="*/ 340745 w 604547"/>
              <a:gd name="connsiteY6" fmla="*/ 604547 h 604547"/>
              <a:gd name="connsiteX7" fmla="*/ 514522 w 604547"/>
              <a:gd name="connsiteY7" fmla="*/ 586576 h 604547"/>
              <a:gd name="connsiteX8" fmla="*/ 586576 w 604547"/>
              <a:gd name="connsiteY8" fmla="*/ 514522 h 604547"/>
              <a:gd name="connsiteX9" fmla="*/ 604547 w 604547"/>
              <a:gd name="connsiteY9" fmla="*/ 340745 h 604547"/>
              <a:gd name="connsiteX10" fmla="*/ 604547 w 604547"/>
              <a:gd name="connsiteY10" fmla="*/ 263802 h 604547"/>
              <a:gd name="connsiteX11" fmla="*/ 586576 w 604547"/>
              <a:gd name="connsiteY11" fmla="*/ 90024 h 604547"/>
              <a:gd name="connsiteX12" fmla="*/ 514522 w 604547"/>
              <a:gd name="connsiteY12" fmla="*/ 17970 h 604547"/>
              <a:gd name="connsiteX13" fmla="*/ 340745 w 604547"/>
              <a:gd name="connsiteY13" fmla="*/ 0 h 604547"/>
              <a:gd name="connsiteX14" fmla="*/ 263802 w 604547"/>
              <a:gd name="connsiteY14" fmla="*/ 0 h 604547"/>
              <a:gd name="connsiteX15" fmla="*/ 90024 w 604547"/>
              <a:gd name="connsiteY15" fmla="*/ 17970 h 604547"/>
              <a:gd name="connsiteX16" fmla="*/ 17970 w 604547"/>
              <a:gd name="connsiteY16" fmla="*/ 90024 h 604547"/>
              <a:gd name="connsiteX17" fmla="*/ 340745 w 604547"/>
              <a:gd name="connsiteY17" fmla="*/ 54959 h 604547"/>
              <a:gd name="connsiteX18" fmla="*/ 263802 w 604547"/>
              <a:gd name="connsiteY18" fmla="*/ 54959 h 604547"/>
              <a:gd name="connsiteX19" fmla="*/ 159987 w 604547"/>
              <a:gd name="connsiteY19" fmla="*/ 57023 h 604547"/>
              <a:gd name="connsiteX20" fmla="*/ 114975 w 604547"/>
              <a:gd name="connsiteY20" fmla="*/ 66939 h 604547"/>
              <a:gd name="connsiteX21" fmla="*/ 66939 w 604547"/>
              <a:gd name="connsiteY21" fmla="*/ 114975 h 604547"/>
              <a:gd name="connsiteX22" fmla="*/ 57023 w 604547"/>
              <a:gd name="connsiteY22" fmla="*/ 159987 h 604547"/>
              <a:gd name="connsiteX23" fmla="*/ 54959 w 604547"/>
              <a:gd name="connsiteY23" fmla="*/ 263802 h 604547"/>
              <a:gd name="connsiteX24" fmla="*/ 54959 w 604547"/>
              <a:gd name="connsiteY24" fmla="*/ 340745 h 604547"/>
              <a:gd name="connsiteX25" fmla="*/ 57023 w 604547"/>
              <a:gd name="connsiteY25" fmla="*/ 444559 h 604547"/>
              <a:gd name="connsiteX26" fmla="*/ 66939 w 604547"/>
              <a:gd name="connsiteY26" fmla="*/ 489573 h 604547"/>
              <a:gd name="connsiteX27" fmla="*/ 114975 w 604547"/>
              <a:gd name="connsiteY27" fmla="*/ 537607 h 604547"/>
              <a:gd name="connsiteX28" fmla="*/ 159987 w 604547"/>
              <a:gd name="connsiteY28" fmla="*/ 547525 h 604547"/>
              <a:gd name="connsiteX29" fmla="*/ 263802 w 604547"/>
              <a:gd name="connsiteY29" fmla="*/ 549588 h 604547"/>
              <a:gd name="connsiteX30" fmla="*/ 340745 w 604547"/>
              <a:gd name="connsiteY30" fmla="*/ 549588 h 604547"/>
              <a:gd name="connsiteX31" fmla="*/ 444559 w 604547"/>
              <a:gd name="connsiteY31" fmla="*/ 547525 h 604547"/>
              <a:gd name="connsiteX32" fmla="*/ 489573 w 604547"/>
              <a:gd name="connsiteY32" fmla="*/ 537607 h 604547"/>
              <a:gd name="connsiteX33" fmla="*/ 537607 w 604547"/>
              <a:gd name="connsiteY33" fmla="*/ 489573 h 604547"/>
              <a:gd name="connsiteX34" fmla="*/ 547525 w 604547"/>
              <a:gd name="connsiteY34" fmla="*/ 444559 h 604547"/>
              <a:gd name="connsiteX35" fmla="*/ 549588 w 604547"/>
              <a:gd name="connsiteY35" fmla="*/ 340745 h 604547"/>
              <a:gd name="connsiteX36" fmla="*/ 549588 w 604547"/>
              <a:gd name="connsiteY36" fmla="*/ 263802 h 604547"/>
              <a:gd name="connsiteX37" fmla="*/ 547525 w 604547"/>
              <a:gd name="connsiteY37" fmla="*/ 159987 h 604547"/>
              <a:gd name="connsiteX38" fmla="*/ 537607 w 604547"/>
              <a:gd name="connsiteY38" fmla="*/ 114975 h 604547"/>
              <a:gd name="connsiteX39" fmla="*/ 489573 w 604547"/>
              <a:gd name="connsiteY39" fmla="*/ 66939 h 604547"/>
              <a:gd name="connsiteX40" fmla="*/ 444559 w 604547"/>
              <a:gd name="connsiteY40" fmla="*/ 57023 h 604547"/>
              <a:gd name="connsiteX41" fmla="*/ 340745 w 604547"/>
              <a:gd name="connsiteY41" fmla="*/ 54959 h 6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4547" h="604547">
                <a:moveTo>
                  <a:pt x="17970" y="90024"/>
                </a:moveTo>
                <a:cubicBezTo>
                  <a:pt x="0" y="125293"/>
                  <a:pt x="0" y="171463"/>
                  <a:pt x="0" y="263802"/>
                </a:cubicBezTo>
                <a:lnTo>
                  <a:pt x="0" y="340745"/>
                </a:lnTo>
                <a:cubicBezTo>
                  <a:pt x="0" y="433084"/>
                  <a:pt x="0" y="479255"/>
                  <a:pt x="17970" y="514522"/>
                </a:cubicBezTo>
                <a:cubicBezTo>
                  <a:pt x="33778" y="545546"/>
                  <a:pt x="59001" y="570769"/>
                  <a:pt x="90024" y="586576"/>
                </a:cubicBezTo>
                <a:cubicBezTo>
                  <a:pt x="125293" y="604547"/>
                  <a:pt x="171463" y="604547"/>
                  <a:pt x="263802" y="604547"/>
                </a:cubicBezTo>
                <a:lnTo>
                  <a:pt x="340745" y="604547"/>
                </a:lnTo>
                <a:cubicBezTo>
                  <a:pt x="433084" y="604547"/>
                  <a:pt x="479255" y="604547"/>
                  <a:pt x="514522" y="586576"/>
                </a:cubicBezTo>
                <a:cubicBezTo>
                  <a:pt x="545546" y="570769"/>
                  <a:pt x="570769" y="545546"/>
                  <a:pt x="586576" y="514522"/>
                </a:cubicBezTo>
                <a:cubicBezTo>
                  <a:pt x="604547" y="479255"/>
                  <a:pt x="604547" y="433084"/>
                  <a:pt x="604547" y="340745"/>
                </a:cubicBezTo>
                <a:lnTo>
                  <a:pt x="604547" y="263802"/>
                </a:lnTo>
                <a:cubicBezTo>
                  <a:pt x="604547" y="171463"/>
                  <a:pt x="604547" y="125293"/>
                  <a:pt x="586576" y="90024"/>
                </a:cubicBezTo>
                <a:cubicBezTo>
                  <a:pt x="570769" y="59001"/>
                  <a:pt x="545546" y="33778"/>
                  <a:pt x="514522" y="17970"/>
                </a:cubicBezTo>
                <a:cubicBezTo>
                  <a:pt x="479255" y="0"/>
                  <a:pt x="433084" y="0"/>
                  <a:pt x="340745" y="0"/>
                </a:cubicBezTo>
                <a:lnTo>
                  <a:pt x="263802" y="0"/>
                </a:lnTo>
                <a:cubicBezTo>
                  <a:pt x="171463" y="0"/>
                  <a:pt x="125293" y="0"/>
                  <a:pt x="90024" y="17970"/>
                </a:cubicBezTo>
                <a:cubicBezTo>
                  <a:pt x="59001" y="33778"/>
                  <a:pt x="33778" y="59001"/>
                  <a:pt x="17970" y="90024"/>
                </a:cubicBezTo>
                <a:close/>
                <a:moveTo>
                  <a:pt x="340745" y="54959"/>
                </a:moveTo>
                <a:lnTo>
                  <a:pt x="263802" y="54959"/>
                </a:lnTo>
                <a:cubicBezTo>
                  <a:pt x="216726" y="54959"/>
                  <a:pt x="184724" y="55002"/>
                  <a:pt x="159987" y="57023"/>
                </a:cubicBezTo>
                <a:cubicBezTo>
                  <a:pt x="135892" y="58991"/>
                  <a:pt x="123571" y="62559"/>
                  <a:pt x="114975" y="66939"/>
                </a:cubicBezTo>
                <a:cubicBezTo>
                  <a:pt x="94293" y="77477"/>
                  <a:pt x="77477" y="94293"/>
                  <a:pt x="66939" y="114975"/>
                </a:cubicBezTo>
                <a:cubicBezTo>
                  <a:pt x="62559" y="123571"/>
                  <a:pt x="58991" y="135892"/>
                  <a:pt x="57023" y="159987"/>
                </a:cubicBezTo>
                <a:cubicBezTo>
                  <a:pt x="55002" y="184724"/>
                  <a:pt x="54959" y="216726"/>
                  <a:pt x="54959" y="263802"/>
                </a:cubicBezTo>
                <a:lnTo>
                  <a:pt x="54959" y="340745"/>
                </a:lnTo>
                <a:cubicBezTo>
                  <a:pt x="54959" y="387823"/>
                  <a:pt x="55002" y="419822"/>
                  <a:pt x="57023" y="444559"/>
                </a:cubicBezTo>
                <a:cubicBezTo>
                  <a:pt x="58991" y="468656"/>
                  <a:pt x="62559" y="480978"/>
                  <a:pt x="66939" y="489573"/>
                </a:cubicBezTo>
                <a:cubicBezTo>
                  <a:pt x="77477" y="510254"/>
                  <a:pt x="94293" y="527069"/>
                  <a:pt x="114975" y="537607"/>
                </a:cubicBezTo>
                <a:cubicBezTo>
                  <a:pt x="123571" y="541988"/>
                  <a:pt x="135892" y="545557"/>
                  <a:pt x="159987" y="547525"/>
                </a:cubicBezTo>
                <a:cubicBezTo>
                  <a:pt x="184724" y="549544"/>
                  <a:pt x="216726" y="549588"/>
                  <a:pt x="263802" y="549588"/>
                </a:cubicBezTo>
                <a:lnTo>
                  <a:pt x="340745" y="549588"/>
                </a:lnTo>
                <a:cubicBezTo>
                  <a:pt x="387823" y="549588"/>
                  <a:pt x="419822" y="549544"/>
                  <a:pt x="444559" y="547525"/>
                </a:cubicBezTo>
                <a:cubicBezTo>
                  <a:pt x="468656" y="545557"/>
                  <a:pt x="480978" y="541988"/>
                  <a:pt x="489573" y="537607"/>
                </a:cubicBezTo>
                <a:cubicBezTo>
                  <a:pt x="510254" y="527069"/>
                  <a:pt x="527069" y="510254"/>
                  <a:pt x="537607" y="489573"/>
                </a:cubicBezTo>
                <a:cubicBezTo>
                  <a:pt x="541988" y="480978"/>
                  <a:pt x="545557" y="468656"/>
                  <a:pt x="547525" y="444559"/>
                </a:cubicBezTo>
                <a:cubicBezTo>
                  <a:pt x="549544" y="419822"/>
                  <a:pt x="549588" y="387823"/>
                  <a:pt x="549588" y="340745"/>
                </a:cubicBezTo>
                <a:lnTo>
                  <a:pt x="549588" y="263802"/>
                </a:lnTo>
                <a:cubicBezTo>
                  <a:pt x="549588" y="216726"/>
                  <a:pt x="549544" y="184724"/>
                  <a:pt x="547525" y="159987"/>
                </a:cubicBezTo>
                <a:cubicBezTo>
                  <a:pt x="545557" y="135892"/>
                  <a:pt x="541988" y="123571"/>
                  <a:pt x="537607" y="114975"/>
                </a:cubicBezTo>
                <a:cubicBezTo>
                  <a:pt x="527069" y="94293"/>
                  <a:pt x="510254" y="77477"/>
                  <a:pt x="489573" y="66939"/>
                </a:cubicBezTo>
                <a:cubicBezTo>
                  <a:pt x="480978" y="62559"/>
                  <a:pt x="468656" y="58991"/>
                  <a:pt x="444559" y="57023"/>
                </a:cubicBezTo>
                <a:cubicBezTo>
                  <a:pt x="419822" y="55002"/>
                  <a:pt x="387823" y="54959"/>
                  <a:pt x="340745" y="54959"/>
                </a:cubicBezTo>
                <a:close/>
              </a:path>
            </a:pathLst>
          </a:custGeom>
          <a:solidFill>
            <a:schemeClr val="bg1"/>
          </a:solidFill>
          <a:ln w="27384" cap="flat">
            <a:noFill/>
            <a:prstDash val="solid"/>
            <a:miter/>
          </a:ln>
          <a:effectLst>
            <a:outerShdw blurRad="50800" dist="38100" dir="2700000" algn="tl" rotWithShape="0">
              <a:schemeClr val="bg2">
                <a:lumMod val="25000"/>
                <a:alpha val="24000"/>
              </a:schemeClr>
            </a:outerShdw>
          </a:effectLst>
        </p:spPr>
        <p:txBody>
          <a:bodyPr rtlCol="0" anchor="ctr"/>
          <a:lstStyle/>
          <a:p>
            <a:endParaRPr lang="hu-HU" sz="850">
              <a:ln>
                <a:solidFill>
                  <a:srgbClr val="4A4A4A"/>
                </a:solidFill>
              </a:ln>
              <a:solidFill>
                <a:srgbClr val="4A4A4A"/>
              </a:solidFill>
            </a:endParaRPr>
          </a:p>
        </p:txBody>
      </p:sp>
      <p:sp>
        <p:nvSpPr>
          <p:cNvPr id="23" name="Ábra 21">
            <a:extLst>
              <a:ext uri="{FF2B5EF4-FFF2-40B4-BE49-F238E27FC236}">
                <a16:creationId xmlns:a16="http://schemas.microsoft.com/office/drawing/2014/main" id="{4A895E0B-D0FE-ED1B-BCAE-EC48E683FE0A}"/>
              </a:ext>
            </a:extLst>
          </p:cNvPr>
          <p:cNvSpPr/>
          <p:nvPr/>
        </p:nvSpPr>
        <p:spPr>
          <a:xfrm>
            <a:off x="2772547" y="1978774"/>
            <a:ext cx="261690" cy="261690"/>
          </a:xfrm>
          <a:custGeom>
            <a:avLst/>
            <a:gdLst>
              <a:gd name="connsiteX0" fmla="*/ 478600 w 554168"/>
              <a:gd name="connsiteY0" fmla="*/ 0 h 554168"/>
              <a:gd name="connsiteX1" fmla="*/ 554168 w 554168"/>
              <a:gd name="connsiteY1" fmla="*/ 75568 h 554168"/>
              <a:gd name="connsiteX2" fmla="*/ 554168 w 554168"/>
              <a:gd name="connsiteY2" fmla="*/ 478600 h 554168"/>
              <a:gd name="connsiteX3" fmla="*/ 478600 w 554168"/>
              <a:gd name="connsiteY3" fmla="*/ 554168 h 554168"/>
              <a:gd name="connsiteX4" fmla="*/ 75568 w 554168"/>
              <a:gd name="connsiteY4" fmla="*/ 554168 h 554168"/>
              <a:gd name="connsiteX5" fmla="*/ 0 w 554168"/>
              <a:gd name="connsiteY5" fmla="*/ 478600 h 554168"/>
              <a:gd name="connsiteX6" fmla="*/ 0 w 554168"/>
              <a:gd name="connsiteY6" fmla="*/ 75568 h 554168"/>
              <a:gd name="connsiteX7" fmla="*/ 75568 w 554168"/>
              <a:gd name="connsiteY7" fmla="*/ 0 h 554168"/>
              <a:gd name="connsiteX8" fmla="*/ 478600 w 554168"/>
              <a:gd name="connsiteY8" fmla="*/ 0 h 554168"/>
              <a:gd name="connsiteX9" fmla="*/ 478600 w 554168"/>
              <a:gd name="connsiteY9" fmla="*/ 50379 h 554168"/>
              <a:gd name="connsiteX10" fmla="*/ 503789 w 554168"/>
              <a:gd name="connsiteY10" fmla="*/ 75568 h 554168"/>
              <a:gd name="connsiteX11" fmla="*/ 503789 w 554168"/>
              <a:gd name="connsiteY11" fmla="*/ 478600 h 554168"/>
              <a:gd name="connsiteX12" fmla="*/ 478600 w 554168"/>
              <a:gd name="connsiteY12" fmla="*/ 503789 h 554168"/>
              <a:gd name="connsiteX13" fmla="*/ 352652 w 554168"/>
              <a:gd name="connsiteY13" fmla="*/ 503789 h 554168"/>
              <a:gd name="connsiteX14" fmla="*/ 352652 w 554168"/>
              <a:gd name="connsiteY14" fmla="*/ 327460 h 554168"/>
              <a:gd name="connsiteX15" fmla="*/ 404951 w 554168"/>
              <a:gd name="connsiteY15" fmla="*/ 327460 h 554168"/>
              <a:gd name="connsiteX16" fmla="*/ 428848 w 554168"/>
              <a:gd name="connsiteY16" fmla="*/ 310236 h 554168"/>
              <a:gd name="connsiteX17" fmla="*/ 440007 w 554168"/>
              <a:gd name="connsiteY17" fmla="*/ 276759 h 554168"/>
              <a:gd name="connsiteX18" fmla="*/ 422085 w 554168"/>
              <a:gd name="connsiteY18" fmla="*/ 251892 h 554168"/>
              <a:gd name="connsiteX19" fmla="*/ 352652 w 554168"/>
              <a:gd name="connsiteY19" fmla="*/ 251892 h 554168"/>
              <a:gd name="connsiteX20" fmla="*/ 352652 w 554168"/>
              <a:gd name="connsiteY20" fmla="*/ 201514 h 554168"/>
              <a:gd name="connsiteX21" fmla="*/ 377842 w 554168"/>
              <a:gd name="connsiteY21" fmla="*/ 176324 h 554168"/>
              <a:gd name="connsiteX22" fmla="*/ 428221 w 554168"/>
              <a:gd name="connsiteY22" fmla="*/ 176324 h 554168"/>
              <a:gd name="connsiteX23" fmla="*/ 453410 w 554168"/>
              <a:gd name="connsiteY23" fmla="*/ 151135 h 554168"/>
              <a:gd name="connsiteX24" fmla="*/ 453410 w 554168"/>
              <a:gd name="connsiteY24" fmla="*/ 133855 h 554168"/>
              <a:gd name="connsiteX25" fmla="*/ 440345 w 554168"/>
              <a:gd name="connsiteY25" fmla="*/ 116347 h 554168"/>
              <a:gd name="connsiteX26" fmla="*/ 377842 w 554168"/>
              <a:gd name="connsiteY26" fmla="*/ 107633 h 554168"/>
              <a:gd name="connsiteX27" fmla="*/ 277084 w 554168"/>
              <a:gd name="connsiteY27" fmla="*/ 188919 h 554168"/>
              <a:gd name="connsiteX28" fmla="*/ 277084 w 554168"/>
              <a:gd name="connsiteY28" fmla="*/ 251892 h 554168"/>
              <a:gd name="connsiteX29" fmla="*/ 226705 w 554168"/>
              <a:gd name="connsiteY29" fmla="*/ 251892 h 554168"/>
              <a:gd name="connsiteX30" fmla="*/ 201516 w 554168"/>
              <a:gd name="connsiteY30" fmla="*/ 277082 h 554168"/>
              <a:gd name="connsiteX31" fmla="*/ 201516 w 554168"/>
              <a:gd name="connsiteY31" fmla="*/ 302271 h 554168"/>
              <a:gd name="connsiteX32" fmla="*/ 226705 w 554168"/>
              <a:gd name="connsiteY32" fmla="*/ 327460 h 554168"/>
              <a:gd name="connsiteX33" fmla="*/ 277084 w 554168"/>
              <a:gd name="connsiteY33" fmla="*/ 327460 h 554168"/>
              <a:gd name="connsiteX34" fmla="*/ 277084 w 554168"/>
              <a:gd name="connsiteY34" fmla="*/ 503789 h 554168"/>
              <a:gd name="connsiteX35" fmla="*/ 75568 w 554168"/>
              <a:gd name="connsiteY35" fmla="*/ 503789 h 554168"/>
              <a:gd name="connsiteX36" fmla="*/ 50379 w 554168"/>
              <a:gd name="connsiteY36" fmla="*/ 478600 h 554168"/>
              <a:gd name="connsiteX37" fmla="*/ 50379 w 554168"/>
              <a:gd name="connsiteY37" fmla="*/ 75568 h 554168"/>
              <a:gd name="connsiteX38" fmla="*/ 75568 w 554168"/>
              <a:gd name="connsiteY38" fmla="*/ 50379 h 554168"/>
              <a:gd name="connsiteX39" fmla="*/ 478600 w 554168"/>
              <a:gd name="connsiteY39" fmla="*/ 50379 h 55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54168" h="554168">
                <a:moveTo>
                  <a:pt x="478600" y="0"/>
                </a:moveTo>
                <a:cubicBezTo>
                  <a:pt x="520336" y="0"/>
                  <a:pt x="554168" y="33833"/>
                  <a:pt x="554168" y="75568"/>
                </a:cubicBezTo>
                <a:lnTo>
                  <a:pt x="554168" y="478600"/>
                </a:lnTo>
                <a:cubicBezTo>
                  <a:pt x="554168" y="520336"/>
                  <a:pt x="520336" y="554168"/>
                  <a:pt x="478600" y="554168"/>
                </a:cubicBezTo>
                <a:lnTo>
                  <a:pt x="75568" y="554168"/>
                </a:lnTo>
                <a:cubicBezTo>
                  <a:pt x="33833" y="554168"/>
                  <a:pt x="0" y="520336"/>
                  <a:pt x="0" y="478600"/>
                </a:cubicBezTo>
                <a:lnTo>
                  <a:pt x="0" y="75568"/>
                </a:lnTo>
                <a:cubicBezTo>
                  <a:pt x="0" y="33833"/>
                  <a:pt x="33833" y="0"/>
                  <a:pt x="75568" y="0"/>
                </a:cubicBezTo>
                <a:lnTo>
                  <a:pt x="478600" y="0"/>
                </a:lnTo>
                <a:close/>
                <a:moveTo>
                  <a:pt x="478600" y="50379"/>
                </a:moveTo>
                <a:cubicBezTo>
                  <a:pt x="492512" y="50379"/>
                  <a:pt x="503789" y="61657"/>
                  <a:pt x="503789" y="75568"/>
                </a:cubicBezTo>
                <a:lnTo>
                  <a:pt x="503789" y="478600"/>
                </a:lnTo>
                <a:cubicBezTo>
                  <a:pt x="503789" y="492512"/>
                  <a:pt x="492512" y="503789"/>
                  <a:pt x="478600" y="503789"/>
                </a:cubicBezTo>
                <a:lnTo>
                  <a:pt x="352652" y="503789"/>
                </a:lnTo>
                <a:lnTo>
                  <a:pt x="352652" y="327460"/>
                </a:lnTo>
                <a:lnTo>
                  <a:pt x="404951" y="327460"/>
                </a:lnTo>
                <a:cubicBezTo>
                  <a:pt x="415792" y="327460"/>
                  <a:pt x="425417" y="320523"/>
                  <a:pt x="428848" y="310236"/>
                </a:cubicBezTo>
                <a:lnTo>
                  <a:pt x="440007" y="276759"/>
                </a:lnTo>
                <a:cubicBezTo>
                  <a:pt x="444085" y="264525"/>
                  <a:pt x="434979" y="251892"/>
                  <a:pt x="422085" y="251892"/>
                </a:cubicBezTo>
                <a:lnTo>
                  <a:pt x="352652" y="251892"/>
                </a:lnTo>
                <a:lnTo>
                  <a:pt x="352652" y="201514"/>
                </a:lnTo>
                <a:cubicBezTo>
                  <a:pt x="352652" y="188919"/>
                  <a:pt x="365247" y="176324"/>
                  <a:pt x="377842" y="176324"/>
                </a:cubicBezTo>
                <a:lnTo>
                  <a:pt x="428221" y="176324"/>
                </a:lnTo>
                <a:cubicBezTo>
                  <a:pt x="442133" y="176324"/>
                  <a:pt x="453410" y="165046"/>
                  <a:pt x="453410" y="151135"/>
                </a:cubicBezTo>
                <a:lnTo>
                  <a:pt x="453410" y="133855"/>
                </a:lnTo>
                <a:cubicBezTo>
                  <a:pt x="453410" y="125718"/>
                  <a:pt x="448214" y="118423"/>
                  <a:pt x="440345" y="116347"/>
                </a:cubicBezTo>
                <a:cubicBezTo>
                  <a:pt x="407326" y="107633"/>
                  <a:pt x="377842" y="107633"/>
                  <a:pt x="377842" y="107633"/>
                </a:cubicBezTo>
                <a:cubicBezTo>
                  <a:pt x="314868" y="107633"/>
                  <a:pt x="277084" y="151135"/>
                  <a:pt x="277084" y="188919"/>
                </a:cubicBezTo>
                <a:lnTo>
                  <a:pt x="277084" y="251892"/>
                </a:lnTo>
                <a:lnTo>
                  <a:pt x="226705" y="251892"/>
                </a:lnTo>
                <a:cubicBezTo>
                  <a:pt x="212793" y="251892"/>
                  <a:pt x="201516" y="263169"/>
                  <a:pt x="201516" y="277082"/>
                </a:cubicBezTo>
                <a:lnTo>
                  <a:pt x="201516" y="302271"/>
                </a:lnTo>
                <a:cubicBezTo>
                  <a:pt x="201516" y="316183"/>
                  <a:pt x="212793" y="327460"/>
                  <a:pt x="226705" y="327460"/>
                </a:cubicBezTo>
                <a:lnTo>
                  <a:pt x="277084" y="327460"/>
                </a:lnTo>
                <a:lnTo>
                  <a:pt x="277084" y="503789"/>
                </a:lnTo>
                <a:lnTo>
                  <a:pt x="75568" y="503789"/>
                </a:lnTo>
                <a:cubicBezTo>
                  <a:pt x="61657" y="503789"/>
                  <a:pt x="50379" y="492512"/>
                  <a:pt x="50379" y="478600"/>
                </a:cubicBezTo>
                <a:lnTo>
                  <a:pt x="50379" y="75568"/>
                </a:lnTo>
                <a:cubicBezTo>
                  <a:pt x="50379" y="61657"/>
                  <a:pt x="61657" y="50379"/>
                  <a:pt x="75568" y="50379"/>
                </a:cubicBezTo>
                <a:lnTo>
                  <a:pt x="478600" y="50379"/>
                </a:lnTo>
                <a:close/>
              </a:path>
            </a:pathLst>
          </a:custGeom>
          <a:solidFill>
            <a:schemeClr val="bg1"/>
          </a:solidFill>
          <a:ln w="25003" cap="flat">
            <a:noFill/>
            <a:prstDash val="solid"/>
            <a:miter/>
          </a:ln>
          <a:effectLst>
            <a:outerShdw blurRad="50800" dist="38100" dir="2700000" algn="tl" rotWithShape="0">
              <a:schemeClr val="bg2">
                <a:lumMod val="25000"/>
                <a:alpha val="22000"/>
              </a:schemeClr>
            </a:outerShdw>
          </a:effectLst>
        </p:spPr>
        <p:txBody>
          <a:bodyPr rtlCol="0" anchor="ctr"/>
          <a:lstStyle/>
          <a:p>
            <a:endParaRPr lang="hu-HU" sz="850">
              <a:solidFill>
                <a:srgbClr val="4A4A4A"/>
              </a:solidFill>
            </a:endParaRPr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A431F112-5DD6-267B-ADD2-DE53A18D3BEB}"/>
              </a:ext>
            </a:extLst>
          </p:cNvPr>
          <p:cNvSpPr/>
          <p:nvPr/>
        </p:nvSpPr>
        <p:spPr>
          <a:xfrm>
            <a:off x="4671657" y="1902343"/>
            <a:ext cx="419526" cy="400887"/>
          </a:xfrm>
          <a:prstGeom prst="ellipse">
            <a:avLst/>
          </a:prstGeom>
          <a:solidFill>
            <a:srgbClr val="C1924F"/>
          </a:solidFill>
          <a:ln>
            <a:solidFill>
              <a:srgbClr val="C192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50" dirty="0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0EBB5AD7-4A06-A032-03EA-91170CAD174E}"/>
              </a:ext>
            </a:extLst>
          </p:cNvPr>
          <p:cNvSpPr/>
          <p:nvPr/>
        </p:nvSpPr>
        <p:spPr>
          <a:xfrm>
            <a:off x="4043521" y="1903080"/>
            <a:ext cx="419526" cy="400887"/>
          </a:xfrm>
          <a:prstGeom prst="ellipse">
            <a:avLst/>
          </a:prstGeom>
          <a:solidFill>
            <a:srgbClr val="C1924F"/>
          </a:solidFill>
          <a:ln>
            <a:solidFill>
              <a:srgbClr val="C192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50" dirty="0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B61FAB2F-A518-B898-58C7-C7B73DD62E2A}"/>
              </a:ext>
            </a:extLst>
          </p:cNvPr>
          <p:cNvSpPr txBox="1"/>
          <p:nvPr/>
        </p:nvSpPr>
        <p:spPr>
          <a:xfrm>
            <a:off x="3221293" y="2337304"/>
            <a:ext cx="8091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i="1" dirty="0">
                <a:solidFill>
                  <a:srgbClr val="4A4A4A"/>
                </a:solidFill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@karoliegyetem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8FA02255-36C0-DED1-1811-E69847E1EA0A}"/>
              </a:ext>
            </a:extLst>
          </p:cNvPr>
          <p:cNvSpPr txBox="1"/>
          <p:nvPr/>
        </p:nvSpPr>
        <p:spPr>
          <a:xfrm>
            <a:off x="2536863" y="2335174"/>
            <a:ext cx="7212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00" i="1" dirty="0">
                <a:solidFill>
                  <a:srgbClr val="4A4A4A"/>
                </a:solidFill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Károli Gáspár </a:t>
            </a:r>
          </a:p>
          <a:p>
            <a:pPr algn="ctr"/>
            <a:r>
              <a:rPr lang="hu-HU" sz="700" i="1" dirty="0">
                <a:solidFill>
                  <a:srgbClr val="4A4A4A"/>
                </a:solidFill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Református </a:t>
            </a:r>
          </a:p>
          <a:p>
            <a:pPr algn="ctr"/>
            <a:r>
              <a:rPr lang="hu-HU" sz="700" i="1" dirty="0">
                <a:solidFill>
                  <a:srgbClr val="4A4A4A"/>
                </a:solidFill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Egyetem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D3111D9E-2208-FEE3-FB1E-C5BD2D42D2BD}"/>
              </a:ext>
            </a:extLst>
          </p:cNvPr>
          <p:cNvSpPr txBox="1"/>
          <p:nvPr/>
        </p:nvSpPr>
        <p:spPr>
          <a:xfrm>
            <a:off x="4570336" y="2335174"/>
            <a:ext cx="6221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00" i="1" dirty="0">
                <a:solidFill>
                  <a:srgbClr val="4A4A4A"/>
                </a:solidFill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@uni.karoli</a:t>
            </a:r>
          </a:p>
        </p:txBody>
      </p:sp>
      <p:sp>
        <p:nvSpPr>
          <p:cNvPr id="36" name="Ábra 34">
            <a:extLst>
              <a:ext uri="{FF2B5EF4-FFF2-40B4-BE49-F238E27FC236}">
                <a16:creationId xmlns:a16="http://schemas.microsoft.com/office/drawing/2014/main" id="{1C0366BB-8D3B-D973-6AAE-3E79991AAD87}"/>
              </a:ext>
            </a:extLst>
          </p:cNvPr>
          <p:cNvSpPr/>
          <p:nvPr/>
        </p:nvSpPr>
        <p:spPr>
          <a:xfrm>
            <a:off x="4759245" y="1959278"/>
            <a:ext cx="244350" cy="281186"/>
          </a:xfrm>
          <a:custGeom>
            <a:avLst/>
            <a:gdLst>
              <a:gd name="connsiteX0" fmla="*/ 271769 w 517448"/>
              <a:gd name="connsiteY0" fmla="*/ 496 h 595453"/>
              <a:gd name="connsiteX1" fmla="*/ 368793 w 517448"/>
              <a:gd name="connsiteY1" fmla="*/ 0 h 595453"/>
              <a:gd name="connsiteX2" fmla="*/ 412262 w 517448"/>
              <a:gd name="connsiteY2" fmla="*/ 103518 h 595453"/>
              <a:gd name="connsiteX3" fmla="*/ 412222 w 517448"/>
              <a:gd name="connsiteY3" fmla="*/ 103479 h 595453"/>
              <a:gd name="connsiteX4" fmla="*/ 516892 w 517448"/>
              <a:gd name="connsiteY4" fmla="*/ 147861 h 595453"/>
              <a:gd name="connsiteX5" fmla="*/ 517448 w 517448"/>
              <a:gd name="connsiteY5" fmla="*/ 147900 h 595453"/>
              <a:gd name="connsiteX6" fmla="*/ 517448 w 517448"/>
              <a:gd name="connsiteY6" fmla="*/ 247904 h 595453"/>
              <a:gd name="connsiteX7" fmla="*/ 411587 w 517448"/>
              <a:gd name="connsiteY7" fmla="*/ 223141 h 595453"/>
              <a:gd name="connsiteX8" fmla="*/ 413215 w 517448"/>
              <a:gd name="connsiteY8" fmla="*/ 223816 h 595453"/>
              <a:gd name="connsiteX9" fmla="*/ 371971 w 517448"/>
              <a:gd name="connsiteY9" fmla="*/ 200067 h 595453"/>
              <a:gd name="connsiteX10" fmla="*/ 373003 w 517448"/>
              <a:gd name="connsiteY10" fmla="*/ 200742 h 595453"/>
              <a:gd name="connsiteX11" fmla="*/ 372507 w 517448"/>
              <a:gd name="connsiteY11" fmla="*/ 417866 h 595453"/>
              <a:gd name="connsiteX12" fmla="*/ 338610 w 517448"/>
              <a:gd name="connsiteY12" fmla="*/ 516241 h 595453"/>
              <a:gd name="connsiteX13" fmla="*/ 339007 w 517448"/>
              <a:gd name="connsiteY13" fmla="*/ 515626 h 595453"/>
              <a:gd name="connsiteX14" fmla="*/ 192636 w 517448"/>
              <a:gd name="connsiteY14" fmla="*/ 595275 h 595453"/>
              <a:gd name="connsiteX15" fmla="*/ 192358 w 517448"/>
              <a:gd name="connsiteY15" fmla="*/ 595275 h 595453"/>
              <a:gd name="connsiteX16" fmla="*/ 184136 w 517448"/>
              <a:gd name="connsiteY16" fmla="*/ 595454 h 595453"/>
              <a:gd name="connsiteX17" fmla="*/ 90309 w 517448"/>
              <a:gd name="connsiteY17" fmla="*/ 569261 h 595453"/>
              <a:gd name="connsiteX18" fmla="*/ 91103 w 517448"/>
              <a:gd name="connsiteY18" fmla="*/ 569718 h 595453"/>
              <a:gd name="connsiteX19" fmla="*/ 592 w 517448"/>
              <a:gd name="connsiteY19" fmla="*/ 428847 h 595453"/>
              <a:gd name="connsiteX20" fmla="*/ 512 w 517448"/>
              <a:gd name="connsiteY20" fmla="*/ 428033 h 595453"/>
              <a:gd name="connsiteX21" fmla="*/ 274 w 517448"/>
              <a:gd name="connsiteY21" fmla="*/ 391058 h 595453"/>
              <a:gd name="connsiteX22" fmla="*/ 186162 w 517448"/>
              <a:gd name="connsiteY22" fmla="*/ 222744 h 595453"/>
              <a:gd name="connsiteX23" fmla="*/ 218014 w 517448"/>
              <a:gd name="connsiteY23" fmla="*/ 225445 h 595453"/>
              <a:gd name="connsiteX24" fmla="*/ 216902 w 517448"/>
              <a:gd name="connsiteY24" fmla="*/ 225286 h 595453"/>
              <a:gd name="connsiteX25" fmla="*/ 215909 w 517448"/>
              <a:gd name="connsiteY25" fmla="*/ 335456 h 595453"/>
              <a:gd name="connsiteX26" fmla="*/ 187711 w 517448"/>
              <a:gd name="connsiteY26" fmla="*/ 330651 h 595453"/>
              <a:gd name="connsiteX27" fmla="*/ 107386 w 517448"/>
              <a:gd name="connsiteY27" fmla="*/ 387464 h 595453"/>
              <a:gd name="connsiteX28" fmla="*/ 107208 w 517448"/>
              <a:gd name="connsiteY28" fmla="*/ 388060 h 595453"/>
              <a:gd name="connsiteX29" fmla="*/ 103038 w 517448"/>
              <a:gd name="connsiteY29" fmla="*/ 416377 h 595453"/>
              <a:gd name="connsiteX30" fmla="*/ 103772 w 517448"/>
              <a:gd name="connsiteY30" fmla="*/ 428490 h 595453"/>
              <a:gd name="connsiteX31" fmla="*/ 103733 w 517448"/>
              <a:gd name="connsiteY31" fmla="*/ 428013 h 595453"/>
              <a:gd name="connsiteX32" fmla="*/ 187155 w 517448"/>
              <a:gd name="connsiteY32" fmla="*/ 499303 h 595453"/>
              <a:gd name="connsiteX33" fmla="*/ 190749 w 517448"/>
              <a:gd name="connsiteY33" fmla="*/ 499223 h 595453"/>
              <a:gd name="connsiteX34" fmla="*/ 190570 w 517448"/>
              <a:gd name="connsiteY34" fmla="*/ 499223 h 595453"/>
              <a:gd name="connsiteX35" fmla="*/ 259099 w 517448"/>
              <a:gd name="connsiteY35" fmla="*/ 459627 h 595453"/>
              <a:gd name="connsiteX36" fmla="*/ 259298 w 517448"/>
              <a:gd name="connsiteY36" fmla="*/ 459269 h 595453"/>
              <a:gd name="connsiteX37" fmla="*/ 269445 w 517448"/>
              <a:gd name="connsiteY37" fmla="*/ 433236 h 595453"/>
              <a:gd name="connsiteX38" fmla="*/ 269465 w 517448"/>
              <a:gd name="connsiteY38" fmla="*/ 432958 h 595453"/>
              <a:gd name="connsiteX39" fmla="*/ 271193 w 517448"/>
              <a:gd name="connsiteY39" fmla="*/ 299951 h 595453"/>
              <a:gd name="connsiteX40" fmla="*/ 271689 w 517448"/>
              <a:gd name="connsiteY40" fmla="*/ 437 h 59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7448" h="595453">
                <a:moveTo>
                  <a:pt x="271769" y="496"/>
                </a:moveTo>
                <a:cubicBezTo>
                  <a:pt x="304276" y="0"/>
                  <a:pt x="336544" y="258"/>
                  <a:pt x="368793" y="0"/>
                </a:cubicBezTo>
                <a:cubicBezTo>
                  <a:pt x="369866" y="40331"/>
                  <a:pt x="386229" y="76631"/>
                  <a:pt x="412262" y="103518"/>
                </a:cubicBezTo>
                <a:lnTo>
                  <a:pt x="412222" y="103479"/>
                </a:lnTo>
                <a:cubicBezTo>
                  <a:pt x="440241" y="128718"/>
                  <a:pt x="476700" y="145081"/>
                  <a:pt x="516892" y="147861"/>
                </a:cubicBezTo>
                <a:lnTo>
                  <a:pt x="517448" y="147900"/>
                </a:lnTo>
                <a:lnTo>
                  <a:pt x="517448" y="247904"/>
                </a:lnTo>
                <a:cubicBezTo>
                  <a:pt x="479480" y="246951"/>
                  <a:pt x="443776" y="238193"/>
                  <a:pt x="411587" y="223141"/>
                </a:cubicBezTo>
                <a:lnTo>
                  <a:pt x="413215" y="223816"/>
                </a:lnTo>
                <a:cubicBezTo>
                  <a:pt x="397647" y="216330"/>
                  <a:pt x="384481" y="208645"/>
                  <a:pt x="371971" y="200067"/>
                </a:cubicBezTo>
                <a:lnTo>
                  <a:pt x="373003" y="200742"/>
                </a:lnTo>
                <a:cubicBezTo>
                  <a:pt x="372765" y="273203"/>
                  <a:pt x="373242" y="345663"/>
                  <a:pt x="372507" y="417866"/>
                </a:cubicBezTo>
                <a:cubicBezTo>
                  <a:pt x="370461" y="454662"/>
                  <a:pt x="358229" y="488222"/>
                  <a:pt x="338610" y="516241"/>
                </a:cubicBezTo>
                <a:lnTo>
                  <a:pt x="339007" y="515626"/>
                </a:lnTo>
                <a:cubicBezTo>
                  <a:pt x="306202" y="562609"/>
                  <a:pt x="253063" y="593448"/>
                  <a:pt x="192636" y="595275"/>
                </a:cubicBezTo>
                <a:lnTo>
                  <a:pt x="192358" y="595275"/>
                </a:lnTo>
                <a:cubicBezTo>
                  <a:pt x="189915" y="595394"/>
                  <a:pt x="187036" y="595454"/>
                  <a:pt x="184136" y="595454"/>
                </a:cubicBezTo>
                <a:cubicBezTo>
                  <a:pt x="149783" y="595454"/>
                  <a:pt x="117673" y="585882"/>
                  <a:pt x="90309" y="569261"/>
                </a:cubicBezTo>
                <a:lnTo>
                  <a:pt x="91103" y="569718"/>
                </a:lnTo>
                <a:cubicBezTo>
                  <a:pt x="41300" y="539753"/>
                  <a:pt x="6946" y="488480"/>
                  <a:pt x="592" y="428847"/>
                </a:cubicBezTo>
                <a:lnTo>
                  <a:pt x="512" y="428033"/>
                </a:lnTo>
                <a:cubicBezTo>
                  <a:pt x="16" y="415622"/>
                  <a:pt x="-223" y="403211"/>
                  <a:pt x="274" y="391058"/>
                </a:cubicBezTo>
                <a:cubicBezTo>
                  <a:pt x="10004" y="296158"/>
                  <a:pt x="89514" y="222744"/>
                  <a:pt x="186162" y="222744"/>
                </a:cubicBezTo>
                <a:cubicBezTo>
                  <a:pt x="197024" y="222744"/>
                  <a:pt x="207668" y="223677"/>
                  <a:pt x="218014" y="225445"/>
                </a:cubicBezTo>
                <a:lnTo>
                  <a:pt x="216902" y="225286"/>
                </a:lnTo>
                <a:cubicBezTo>
                  <a:pt x="217398" y="262003"/>
                  <a:pt x="215909" y="298740"/>
                  <a:pt x="215909" y="335456"/>
                </a:cubicBezTo>
                <a:cubicBezTo>
                  <a:pt x="207509" y="332418"/>
                  <a:pt x="197818" y="330651"/>
                  <a:pt x="187711" y="330651"/>
                </a:cubicBezTo>
                <a:cubicBezTo>
                  <a:pt x="150617" y="330651"/>
                  <a:pt x="119063" y="354361"/>
                  <a:pt x="107386" y="387464"/>
                </a:cubicBezTo>
                <a:lnTo>
                  <a:pt x="107208" y="388060"/>
                </a:lnTo>
                <a:cubicBezTo>
                  <a:pt x="104567" y="396539"/>
                  <a:pt x="103038" y="406289"/>
                  <a:pt x="103038" y="416377"/>
                </a:cubicBezTo>
                <a:cubicBezTo>
                  <a:pt x="103038" y="420467"/>
                  <a:pt x="103296" y="424518"/>
                  <a:pt x="103772" y="428490"/>
                </a:cubicBezTo>
                <a:lnTo>
                  <a:pt x="103733" y="428013"/>
                </a:lnTo>
                <a:cubicBezTo>
                  <a:pt x="110325" y="468642"/>
                  <a:pt x="145156" y="499303"/>
                  <a:pt x="187155" y="499303"/>
                </a:cubicBezTo>
                <a:cubicBezTo>
                  <a:pt x="188366" y="499303"/>
                  <a:pt x="189558" y="499283"/>
                  <a:pt x="190749" y="499223"/>
                </a:cubicBezTo>
                <a:lnTo>
                  <a:pt x="190570" y="499223"/>
                </a:lnTo>
                <a:cubicBezTo>
                  <a:pt x="219622" y="498349"/>
                  <a:pt x="244842" y="482721"/>
                  <a:pt x="259099" y="459627"/>
                </a:cubicBezTo>
                <a:lnTo>
                  <a:pt x="259298" y="459269"/>
                </a:lnTo>
                <a:cubicBezTo>
                  <a:pt x="264600" y="451882"/>
                  <a:pt x="268234" y="442946"/>
                  <a:pt x="269445" y="433236"/>
                </a:cubicBezTo>
                <a:lnTo>
                  <a:pt x="269465" y="432958"/>
                </a:lnTo>
                <a:cubicBezTo>
                  <a:pt x="271947" y="388536"/>
                  <a:pt x="270954" y="344373"/>
                  <a:pt x="271193" y="299951"/>
                </a:cubicBezTo>
                <a:cubicBezTo>
                  <a:pt x="271431" y="199947"/>
                  <a:pt x="270954" y="100182"/>
                  <a:pt x="271689" y="437"/>
                </a:cubicBezTo>
                <a:close/>
              </a:path>
            </a:pathLst>
          </a:custGeom>
          <a:solidFill>
            <a:schemeClr val="bg1"/>
          </a:solidFill>
          <a:ln w="1964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hu-HU" sz="850"/>
          </a:p>
        </p:txBody>
      </p:sp>
      <p:sp>
        <p:nvSpPr>
          <p:cNvPr id="40" name="Szabadkézi sokszög: alakzat 39">
            <a:extLst>
              <a:ext uri="{FF2B5EF4-FFF2-40B4-BE49-F238E27FC236}">
                <a16:creationId xmlns:a16="http://schemas.microsoft.com/office/drawing/2014/main" id="{29AA1ABE-C88A-C0AE-6675-84ADC3955C2E}"/>
              </a:ext>
            </a:extLst>
          </p:cNvPr>
          <p:cNvSpPr/>
          <p:nvPr/>
        </p:nvSpPr>
        <p:spPr>
          <a:xfrm>
            <a:off x="4132658" y="1987895"/>
            <a:ext cx="235846" cy="235878"/>
          </a:xfrm>
          <a:custGeom>
            <a:avLst/>
            <a:gdLst>
              <a:gd name="connsiteX0" fmla="*/ 329400 w 499439"/>
              <a:gd name="connsiteY0" fmla="*/ 486395 h 499506"/>
              <a:gd name="connsiteX1" fmla="*/ 13112 w 499439"/>
              <a:gd name="connsiteY1" fmla="*/ 329400 h 499506"/>
              <a:gd name="connsiteX2" fmla="*/ 170107 w 499439"/>
              <a:gd name="connsiteY2" fmla="*/ 13112 h 499506"/>
              <a:gd name="connsiteX3" fmla="*/ 486395 w 499439"/>
              <a:gd name="connsiteY3" fmla="*/ 170107 h 499506"/>
              <a:gd name="connsiteX4" fmla="*/ 499439 w 499439"/>
              <a:gd name="connsiteY4" fmla="*/ 249666 h 499506"/>
              <a:gd name="connsiteX5" fmla="*/ 492107 w 499439"/>
              <a:gd name="connsiteY5" fmla="*/ 309928 h 49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439" h="499506">
                <a:moveTo>
                  <a:pt x="329400" y="486395"/>
                </a:moveTo>
                <a:cubicBezTo>
                  <a:pt x="198707" y="530383"/>
                  <a:pt x="57099" y="460093"/>
                  <a:pt x="13112" y="329400"/>
                </a:cubicBezTo>
                <a:cubicBezTo>
                  <a:pt x="-30876" y="198706"/>
                  <a:pt x="39414" y="57099"/>
                  <a:pt x="170107" y="13112"/>
                </a:cubicBezTo>
                <a:cubicBezTo>
                  <a:pt x="300801" y="-30876"/>
                  <a:pt x="442408" y="39414"/>
                  <a:pt x="486395" y="170107"/>
                </a:cubicBezTo>
                <a:cubicBezTo>
                  <a:pt x="495024" y="195746"/>
                  <a:pt x="499430" y="222615"/>
                  <a:pt x="499439" y="249666"/>
                </a:cubicBezTo>
                <a:cubicBezTo>
                  <a:pt x="498632" y="269919"/>
                  <a:pt x="496180" y="290073"/>
                  <a:pt x="492107" y="309928"/>
                </a:cubicBezTo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hu-HU" sz="850"/>
          </a:p>
        </p:txBody>
      </p:sp>
      <p:sp>
        <p:nvSpPr>
          <p:cNvPr id="41" name="Szabadkézi sokszög: alakzat 40">
            <a:extLst>
              <a:ext uri="{FF2B5EF4-FFF2-40B4-BE49-F238E27FC236}">
                <a16:creationId xmlns:a16="http://schemas.microsoft.com/office/drawing/2014/main" id="{6C6C0F9A-082E-BAAB-A775-BAE12F487E95}"/>
              </a:ext>
            </a:extLst>
          </p:cNvPr>
          <p:cNvSpPr/>
          <p:nvPr/>
        </p:nvSpPr>
        <p:spPr>
          <a:xfrm>
            <a:off x="4250597" y="2195670"/>
            <a:ext cx="27793" cy="26560"/>
          </a:xfrm>
          <a:custGeom>
            <a:avLst/>
            <a:gdLst>
              <a:gd name="connsiteX0" fmla="*/ 58856 w 58855"/>
              <a:gd name="connsiteY0" fmla="*/ 0 h 56244"/>
              <a:gd name="connsiteX1" fmla="*/ 0 w 58855"/>
              <a:gd name="connsiteY1" fmla="*/ 56245 h 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55" h="56244">
                <a:moveTo>
                  <a:pt x="58856" y="0"/>
                </a:moveTo>
                <a:cubicBezTo>
                  <a:pt x="40894" y="20408"/>
                  <a:pt x="21202" y="39227"/>
                  <a:pt x="0" y="56245"/>
                </a:cubicBezTo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/>
          </a:ln>
          <a:effectLst/>
        </p:spPr>
        <p:txBody>
          <a:bodyPr rtlCol="0" anchor="ctr"/>
          <a:lstStyle/>
          <a:p>
            <a:endParaRPr lang="hu-HU" sz="850"/>
          </a:p>
        </p:txBody>
      </p:sp>
      <p:sp>
        <p:nvSpPr>
          <p:cNvPr id="42" name="Szabadkézi sokszög: alakzat 41">
            <a:extLst>
              <a:ext uri="{FF2B5EF4-FFF2-40B4-BE49-F238E27FC236}">
                <a16:creationId xmlns:a16="http://schemas.microsoft.com/office/drawing/2014/main" id="{6F4C109B-28C8-534D-38E7-D26BB60CC44E}"/>
              </a:ext>
            </a:extLst>
          </p:cNvPr>
          <p:cNvSpPr/>
          <p:nvPr/>
        </p:nvSpPr>
        <p:spPr>
          <a:xfrm>
            <a:off x="4250597" y="1986510"/>
            <a:ext cx="55526" cy="132088"/>
          </a:xfrm>
          <a:custGeom>
            <a:avLst/>
            <a:gdLst>
              <a:gd name="connsiteX0" fmla="*/ 0 w 117584"/>
              <a:gd name="connsiteY0" fmla="*/ 0 h 279716"/>
              <a:gd name="connsiteX1" fmla="*/ 116205 w 117584"/>
              <a:gd name="connsiteY1" fmla="*/ 231004 h 279716"/>
              <a:gd name="connsiteX2" fmla="*/ 117109 w 117584"/>
              <a:gd name="connsiteY2" fmla="*/ 279716 h 27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84" h="279716">
                <a:moveTo>
                  <a:pt x="0" y="0"/>
                </a:moveTo>
                <a:cubicBezTo>
                  <a:pt x="67398" y="58885"/>
                  <a:pt x="109102" y="141789"/>
                  <a:pt x="116205" y="231004"/>
                </a:cubicBezTo>
                <a:cubicBezTo>
                  <a:pt x="117664" y="247200"/>
                  <a:pt x="117966" y="263478"/>
                  <a:pt x="117109" y="279716"/>
                </a:cubicBezTo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/>
          </a:ln>
          <a:effectLst/>
        </p:spPr>
        <p:txBody>
          <a:bodyPr rtlCol="0" anchor="ctr"/>
          <a:lstStyle/>
          <a:p>
            <a:endParaRPr lang="hu-HU" sz="850"/>
          </a:p>
        </p:txBody>
      </p:sp>
      <p:sp>
        <p:nvSpPr>
          <p:cNvPr id="43" name="Szabadkézi sokszög: alakzat 42">
            <a:extLst>
              <a:ext uri="{FF2B5EF4-FFF2-40B4-BE49-F238E27FC236}">
                <a16:creationId xmlns:a16="http://schemas.microsoft.com/office/drawing/2014/main" id="{D51AD335-36F8-7CD7-C1BB-B2430CD4A33D}"/>
              </a:ext>
            </a:extLst>
          </p:cNvPr>
          <p:cNvSpPr/>
          <p:nvPr/>
        </p:nvSpPr>
        <p:spPr>
          <a:xfrm>
            <a:off x="4195153" y="1986510"/>
            <a:ext cx="55444" cy="235719"/>
          </a:xfrm>
          <a:custGeom>
            <a:avLst/>
            <a:gdLst>
              <a:gd name="connsiteX0" fmla="*/ 117411 w 117410"/>
              <a:gd name="connsiteY0" fmla="*/ 0 h 499170"/>
              <a:gd name="connsiteX1" fmla="*/ 0 w 117410"/>
              <a:gd name="connsiteY1" fmla="*/ 255712 h 499170"/>
              <a:gd name="connsiteX2" fmla="*/ 117109 w 117410"/>
              <a:gd name="connsiteY2" fmla="*/ 499171 h 49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410" h="499170">
                <a:moveTo>
                  <a:pt x="117411" y="0"/>
                </a:moveTo>
                <a:cubicBezTo>
                  <a:pt x="43439" y="64474"/>
                  <a:pt x="686" y="157588"/>
                  <a:pt x="0" y="255712"/>
                </a:cubicBezTo>
                <a:cubicBezTo>
                  <a:pt x="0" y="418419"/>
                  <a:pt x="73118" y="466629"/>
                  <a:pt x="117109" y="499171"/>
                </a:cubicBezTo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/>
          </a:ln>
          <a:effectLst/>
        </p:spPr>
        <p:txBody>
          <a:bodyPr rtlCol="0" anchor="ctr"/>
          <a:lstStyle/>
          <a:p>
            <a:endParaRPr lang="hu-HU" sz="850"/>
          </a:p>
        </p:txBody>
      </p:sp>
      <p:sp>
        <p:nvSpPr>
          <p:cNvPr id="44" name="Szabadkézi sokszög: alakzat 43">
            <a:extLst>
              <a:ext uri="{FF2B5EF4-FFF2-40B4-BE49-F238E27FC236}">
                <a16:creationId xmlns:a16="http://schemas.microsoft.com/office/drawing/2014/main" id="{628114CC-40A1-8FBF-5C0F-08B6C88D767E}"/>
              </a:ext>
            </a:extLst>
          </p:cNvPr>
          <p:cNvSpPr/>
          <p:nvPr/>
        </p:nvSpPr>
        <p:spPr>
          <a:xfrm>
            <a:off x="4148009" y="2047693"/>
            <a:ext cx="205744" cy="4743"/>
          </a:xfrm>
          <a:custGeom>
            <a:avLst/>
            <a:gdLst>
              <a:gd name="connsiteX0" fmla="*/ 0 w 435694"/>
              <a:gd name="connsiteY0" fmla="*/ 0 h 10043"/>
              <a:gd name="connsiteX1" fmla="*/ 435695 w 435694"/>
              <a:gd name="connsiteY1" fmla="*/ 0 h 1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694" h="10043">
                <a:moveTo>
                  <a:pt x="0" y="0"/>
                </a:moveTo>
                <a:lnTo>
                  <a:pt x="435695" y="0"/>
                </a:lnTo>
              </a:path>
            </a:pathLst>
          </a:custGeom>
          <a:ln w="19050" cap="flat">
            <a:solidFill>
              <a:schemeClr val="bg1"/>
            </a:solidFill>
            <a:prstDash val="solid"/>
            <a:miter/>
          </a:ln>
          <a:effectLst/>
        </p:spPr>
        <p:txBody>
          <a:bodyPr rtlCol="0" anchor="ctr"/>
          <a:lstStyle/>
          <a:p>
            <a:endParaRPr lang="hu-HU" sz="850"/>
          </a:p>
        </p:txBody>
      </p:sp>
      <p:sp>
        <p:nvSpPr>
          <p:cNvPr id="45" name="Szabadkézi sokszög: alakzat 44">
            <a:extLst>
              <a:ext uri="{FF2B5EF4-FFF2-40B4-BE49-F238E27FC236}">
                <a16:creationId xmlns:a16="http://schemas.microsoft.com/office/drawing/2014/main" id="{89050046-0BBC-9775-0976-890C3CDA1DDA}"/>
              </a:ext>
            </a:extLst>
          </p:cNvPr>
          <p:cNvSpPr/>
          <p:nvPr/>
        </p:nvSpPr>
        <p:spPr>
          <a:xfrm>
            <a:off x="4250597" y="1986463"/>
            <a:ext cx="4743" cy="235766"/>
          </a:xfrm>
          <a:custGeom>
            <a:avLst/>
            <a:gdLst>
              <a:gd name="connsiteX0" fmla="*/ 0 w 10043"/>
              <a:gd name="connsiteY0" fmla="*/ 0 h 499270"/>
              <a:gd name="connsiteX1" fmla="*/ 0 w 10043"/>
              <a:gd name="connsiteY1" fmla="*/ 499271 h 49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3" h="499270">
                <a:moveTo>
                  <a:pt x="0" y="0"/>
                </a:moveTo>
                <a:lnTo>
                  <a:pt x="0" y="499271"/>
                </a:lnTo>
              </a:path>
            </a:pathLst>
          </a:custGeom>
          <a:ln w="19050" cap="flat">
            <a:solidFill>
              <a:schemeClr val="bg1"/>
            </a:solidFill>
            <a:prstDash val="solid"/>
            <a:miter/>
          </a:ln>
          <a:effectLst/>
        </p:spPr>
        <p:txBody>
          <a:bodyPr rtlCol="0" anchor="ctr"/>
          <a:lstStyle/>
          <a:p>
            <a:endParaRPr lang="hu-HU" sz="850"/>
          </a:p>
        </p:txBody>
      </p:sp>
      <p:sp>
        <p:nvSpPr>
          <p:cNvPr id="46" name="Szabadkézi sokszög: alakzat 45">
            <a:extLst>
              <a:ext uri="{FF2B5EF4-FFF2-40B4-BE49-F238E27FC236}">
                <a16:creationId xmlns:a16="http://schemas.microsoft.com/office/drawing/2014/main" id="{59BA935D-FF44-6CCA-D51F-49B3F1427BF9}"/>
              </a:ext>
            </a:extLst>
          </p:cNvPr>
          <p:cNvSpPr/>
          <p:nvPr/>
        </p:nvSpPr>
        <p:spPr>
          <a:xfrm>
            <a:off x="4151234" y="2169015"/>
            <a:ext cx="123267" cy="4743"/>
          </a:xfrm>
          <a:custGeom>
            <a:avLst/>
            <a:gdLst>
              <a:gd name="connsiteX0" fmla="*/ 0 w 261035"/>
              <a:gd name="connsiteY0" fmla="*/ 0 h 10043"/>
              <a:gd name="connsiteX1" fmla="*/ 261035 w 261035"/>
              <a:gd name="connsiteY1" fmla="*/ 0 h 1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035" h="10043">
                <a:moveTo>
                  <a:pt x="0" y="0"/>
                </a:moveTo>
                <a:lnTo>
                  <a:pt x="261035" y="0"/>
                </a:lnTo>
              </a:path>
            </a:pathLst>
          </a:custGeom>
          <a:ln w="19050" cap="flat">
            <a:solidFill>
              <a:schemeClr val="bg1"/>
            </a:solidFill>
            <a:prstDash val="solid"/>
            <a:miter/>
          </a:ln>
          <a:effectLst/>
        </p:spPr>
        <p:txBody>
          <a:bodyPr rtlCol="0" anchor="ctr"/>
          <a:lstStyle/>
          <a:p>
            <a:endParaRPr lang="hu-HU" sz="850"/>
          </a:p>
        </p:txBody>
      </p:sp>
      <p:sp>
        <p:nvSpPr>
          <p:cNvPr id="47" name="Szabadkézi sokszög: alakzat 46">
            <a:extLst>
              <a:ext uri="{FF2B5EF4-FFF2-40B4-BE49-F238E27FC236}">
                <a16:creationId xmlns:a16="http://schemas.microsoft.com/office/drawing/2014/main" id="{7C088339-A0D9-60D7-10D7-A1C8F309F588}"/>
              </a:ext>
            </a:extLst>
          </p:cNvPr>
          <p:cNvSpPr/>
          <p:nvPr/>
        </p:nvSpPr>
        <p:spPr>
          <a:xfrm>
            <a:off x="4132690" y="2104370"/>
            <a:ext cx="235814" cy="2893"/>
          </a:xfrm>
          <a:custGeom>
            <a:avLst/>
            <a:gdLst>
              <a:gd name="connsiteX0" fmla="*/ 0 w 499371"/>
              <a:gd name="connsiteY0" fmla="*/ 6127 h 6126"/>
              <a:gd name="connsiteX1" fmla="*/ 499371 w 499371"/>
              <a:gd name="connsiteY1" fmla="*/ 0 h 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371" h="6126">
                <a:moveTo>
                  <a:pt x="0" y="6127"/>
                </a:moveTo>
                <a:lnTo>
                  <a:pt x="499371" y="0"/>
                </a:lnTo>
              </a:path>
            </a:pathLst>
          </a:custGeom>
          <a:ln w="19050" cap="flat">
            <a:solidFill>
              <a:schemeClr val="bg1"/>
            </a:solidFill>
            <a:prstDash val="solid"/>
            <a:miter/>
          </a:ln>
          <a:effectLst/>
        </p:spPr>
        <p:txBody>
          <a:bodyPr rtlCol="0" anchor="ctr"/>
          <a:lstStyle/>
          <a:p>
            <a:endParaRPr lang="hu-HU" sz="850"/>
          </a:p>
        </p:txBody>
      </p:sp>
      <p:sp>
        <p:nvSpPr>
          <p:cNvPr id="48" name="Szabadkézi sokszög: alakzat 47">
            <a:extLst>
              <a:ext uri="{FF2B5EF4-FFF2-40B4-BE49-F238E27FC236}">
                <a16:creationId xmlns:a16="http://schemas.microsoft.com/office/drawing/2014/main" id="{FE145B9B-C4BB-7A01-6A34-949193CFC3DB}"/>
              </a:ext>
            </a:extLst>
          </p:cNvPr>
          <p:cNvSpPr/>
          <p:nvPr/>
        </p:nvSpPr>
        <p:spPr>
          <a:xfrm>
            <a:off x="4282242" y="2130513"/>
            <a:ext cx="91669" cy="93139"/>
          </a:xfrm>
          <a:custGeom>
            <a:avLst/>
            <a:gdLst>
              <a:gd name="connsiteX0" fmla="*/ 149629 w 194122"/>
              <a:gd name="connsiteY0" fmla="*/ 197237 h 197236"/>
              <a:gd name="connsiteX1" fmla="*/ 194123 w 194122"/>
              <a:gd name="connsiteY1" fmla="*/ 152643 h 197236"/>
              <a:gd name="connsiteX2" fmla="*/ 113773 w 194122"/>
              <a:gd name="connsiteY2" fmla="*/ 72294 h 197236"/>
              <a:gd name="connsiteX3" fmla="*/ 159472 w 194122"/>
              <a:gd name="connsiteY3" fmla="*/ 43067 h 197236"/>
              <a:gd name="connsiteX4" fmla="*/ 160816 w 194122"/>
              <a:gd name="connsiteY4" fmla="*/ 37839 h 197236"/>
              <a:gd name="connsiteX5" fmla="*/ 158267 w 194122"/>
              <a:gd name="connsiteY5" fmla="*/ 36036 h 197236"/>
              <a:gd name="connsiteX6" fmla="*/ 4699 w 194122"/>
              <a:gd name="connsiteY6" fmla="*/ 80 h 197236"/>
              <a:gd name="connsiteX7" fmla="*/ 79 w 194122"/>
              <a:gd name="connsiteY7" fmla="*/ 3136 h 197236"/>
              <a:gd name="connsiteX8" fmla="*/ 79 w 194122"/>
              <a:gd name="connsiteY8" fmla="*/ 4700 h 197236"/>
              <a:gd name="connsiteX9" fmla="*/ 33424 w 194122"/>
              <a:gd name="connsiteY9" fmla="*/ 161180 h 197236"/>
              <a:gd name="connsiteX10" fmla="*/ 38064 w 194122"/>
              <a:gd name="connsiteY10" fmla="*/ 164205 h 197236"/>
              <a:gd name="connsiteX11" fmla="*/ 40555 w 194122"/>
              <a:gd name="connsiteY11" fmla="*/ 162486 h 197236"/>
              <a:gd name="connsiteX12" fmla="*/ 69280 w 194122"/>
              <a:gd name="connsiteY12" fmla="*/ 116888 h 19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122" h="197236">
                <a:moveTo>
                  <a:pt x="149629" y="197237"/>
                </a:moveTo>
                <a:lnTo>
                  <a:pt x="194123" y="152643"/>
                </a:lnTo>
                <a:lnTo>
                  <a:pt x="113773" y="72294"/>
                </a:lnTo>
                <a:lnTo>
                  <a:pt x="159472" y="43067"/>
                </a:lnTo>
                <a:cubicBezTo>
                  <a:pt x="161287" y="41994"/>
                  <a:pt x="161889" y="39654"/>
                  <a:pt x="160816" y="37839"/>
                </a:cubicBezTo>
                <a:cubicBezTo>
                  <a:pt x="160263" y="36902"/>
                  <a:pt x="159335" y="36246"/>
                  <a:pt x="158267" y="36036"/>
                </a:cubicBezTo>
                <a:lnTo>
                  <a:pt x="4699" y="80"/>
                </a:lnTo>
                <a:cubicBezTo>
                  <a:pt x="2579" y="-352"/>
                  <a:pt x="511" y="1016"/>
                  <a:pt x="79" y="3136"/>
                </a:cubicBezTo>
                <a:cubicBezTo>
                  <a:pt x="-26" y="3652"/>
                  <a:pt x="-26" y="4183"/>
                  <a:pt x="79" y="4700"/>
                </a:cubicBezTo>
                <a:lnTo>
                  <a:pt x="33424" y="161180"/>
                </a:lnTo>
                <a:cubicBezTo>
                  <a:pt x="33870" y="163297"/>
                  <a:pt x="35948" y="164651"/>
                  <a:pt x="38064" y="164205"/>
                </a:cubicBezTo>
                <a:cubicBezTo>
                  <a:pt x="39092" y="163989"/>
                  <a:pt x="39989" y="163370"/>
                  <a:pt x="40555" y="162486"/>
                </a:cubicBezTo>
                <a:lnTo>
                  <a:pt x="69280" y="116888"/>
                </a:lnTo>
                <a:close/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/>
          </a:ln>
          <a:effectLst/>
        </p:spPr>
        <p:txBody>
          <a:bodyPr rtlCol="0" anchor="ctr"/>
          <a:lstStyle/>
          <a:p>
            <a:endParaRPr lang="hu-HU" sz="850"/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C4228369-44B6-E966-A724-BAE4702C53FC}"/>
              </a:ext>
            </a:extLst>
          </p:cNvPr>
          <p:cNvSpPr txBox="1"/>
          <p:nvPr/>
        </p:nvSpPr>
        <p:spPr>
          <a:xfrm>
            <a:off x="3922737" y="2335174"/>
            <a:ext cx="6610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00" i="1" dirty="0">
                <a:solidFill>
                  <a:srgbClr val="4A4A4A"/>
                </a:solidFill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www.kre.hu</a:t>
            </a:r>
          </a:p>
        </p:txBody>
      </p:sp>
      <p:sp>
        <p:nvSpPr>
          <p:cNvPr id="6" name="Dátum helye 17">
            <a:extLst>
              <a:ext uri="{FF2B5EF4-FFF2-40B4-BE49-F238E27FC236}">
                <a16:creationId xmlns:a16="http://schemas.microsoft.com/office/drawing/2014/main" id="{71F7F8BD-95AD-22D7-6BAF-0F6AE864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A9596-8AF7-47F2-9E6D-A65395B66522}" type="datetime1">
              <a:rPr lang="hu-HU" smtClean="0"/>
              <a:pPr/>
              <a:t>2025. 09. 23.</a:t>
            </a:fld>
            <a:endParaRPr lang="hu-HU" sz="661" dirty="0">
              <a:solidFill>
                <a:srgbClr val="4A4A4A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7401582A-0850-915A-0A3F-BEE04A6839BA}"/>
              </a:ext>
            </a:extLst>
          </p:cNvPr>
          <p:cNvSpPr txBox="1"/>
          <p:nvPr/>
        </p:nvSpPr>
        <p:spPr>
          <a:xfrm>
            <a:off x="2392789" y="783646"/>
            <a:ext cx="3059895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55">
                <a:solidFill>
                  <a:srgbClr val="12795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hu-HU" sz="1600" dirty="0">
                <a:latin typeface="Gotham Bold" pitchFamily="50" charset="0"/>
              </a:rPr>
              <a:t>Minőség. Közösség. Károli.</a:t>
            </a:r>
          </a:p>
          <a:p>
            <a:pPr indent="12700" algn="ctr">
              <a:spcBef>
                <a:spcPts val="100"/>
              </a:spcBef>
              <a:defRPr sz="1300" spc="55">
                <a:solidFill>
                  <a:srgbClr val="12795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endParaRPr lang="hu-HU" sz="1200" i="1" dirty="0">
              <a:solidFill>
                <a:srgbClr val="4A4A4A"/>
              </a:solidFill>
              <a:latin typeface="+mj-lt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indent="12700" algn="ctr">
              <a:spcBef>
                <a:spcPts val="100"/>
              </a:spcBef>
              <a:defRPr sz="1300" spc="55">
                <a:solidFill>
                  <a:srgbClr val="12795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hu-HU" sz="1200" i="1" dirty="0">
                <a:solidFill>
                  <a:srgbClr val="4A4A4A"/>
                </a:solidFill>
                <a:latin typeface="+mj-lt"/>
                <a:ea typeface="Cambria" panose="02040503050406030204" pitchFamily="18" charset="0"/>
                <a:cs typeface="Angsana New" panose="020B0502040204020203" pitchFamily="18" charset="-34"/>
              </a:rPr>
              <a:t>Jelöld első helyen a Károlit és találkozzunk szeptemberben az egyetemen!</a:t>
            </a:r>
          </a:p>
          <a:p>
            <a:pPr indent="12700">
              <a:spcBef>
                <a:spcPts val="100"/>
              </a:spcBef>
              <a:defRPr sz="1300" spc="55">
                <a:solidFill>
                  <a:srgbClr val="12795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endParaRPr sz="1600" spc="75" dirty="0">
              <a:latin typeface="Gotham Bold" pitchFamily="50" charset="0"/>
            </a:endParaRPr>
          </a:p>
        </p:txBody>
      </p:sp>
      <p:pic>
        <p:nvPicPr>
          <p:cNvPr id="11" name="logo.png" descr="logo.png">
            <a:extLst>
              <a:ext uri="{FF2B5EF4-FFF2-40B4-BE49-F238E27FC236}">
                <a16:creationId xmlns:a16="http://schemas.microsoft.com/office/drawing/2014/main" id="{DBCC598E-40E1-1F1D-3D77-793466664A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75" y="664602"/>
            <a:ext cx="1749340" cy="17493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94293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ruházat, személy, fal, ruha látható&#10;&#10;Automatikusan generált leírás">
            <a:extLst>
              <a:ext uri="{FF2B5EF4-FFF2-40B4-BE49-F238E27FC236}">
                <a16:creationId xmlns:a16="http://schemas.microsoft.com/office/drawing/2014/main" id="{B211CB17-9163-BC14-F5B2-93DA61FA03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0"/>
            <a:ext cx="2771940" cy="3238500"/>
          </a:xfrm>
          <a:prstGeom prst="rect">
            <a:avLst/>
          </a:prstGeom>
        </p:spPr>
      </p:pic>
      <p:pic>
        <p:nvPicPr>
          <p:cNvPr id="3" name="Kép 2" descr="A képen ruházat, személy, fal, ruha látható&#10;&#10;Automatikusan generált leírás">
            <a:extLst>
              <a:ext uri="{FF2B5EF4-FFF2-40B4-BE49-F238E27FC236}">
                <a16:creationId xmlns:a16="http://schemas.microsoft.com/office/drawing/2014/main" id="{D0CA7E21-3A86-84C8-F98B-9CA7D5FB2F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938" y="0"/>
            <a:ext cx="2993862" cy="3238500"/>
          </a:xfrm>
          <a:prstGeom prst="rect">
            <a:avLst/>
          </a:prstGeom>
        </p:spPr>
      </p:pic>
      <p:pic>
        <p:nvPicPr>
          <p:cNvPr id="85" name="logo.png" descr="logo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951" y="160338"/>
            <a:ext cx="529308" cy="52930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8BA8CE79-1358-7C64-65CA-435F59062202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3</a:t>
            </a:fld>
            <a:endParaRPr b="1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E7FE076-0797-2588-BBBC-3ED1B49895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9507" y="189197"/>
            <a:ext cx="3760118" cy="346709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spcBef>
                <a:spcPts val="100"/>
              </a:spcBef>
            </a:lvl1pPr>
          </a:lstStyle>
          <a:p>
            <a:r>
              <a:rPr lang="hu-HU" sz="2000" b="1" i="1" dirty="0">
                <a:latin typeface="Gotham Bold" pitchFamily="50" charset="0"/>
              </a:rPr>
              <a:t>Miért válaszd a Károlit?</a:t>
            </a:r>
            <a:endParaRPr sz="2000" b="1" i="1" dirty="0">
              <a:latin typeface="Gotham Bold" pitchFamily="50" charset="0"/>
            </a:endParaRPr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A20464D1-22CE-C65D-3919-0AEB8ECE9E58}"/>
              </a:ext>
            </a:extLst>
          </p:cNvPr>
          <p:cNvSpPr txBox="1"/>
          <p:nvPr/>
        </p:nvSpPr>
        <p:spPr>
          <a:xfrm>
            <a:off x="174757" y="642552"/>
            <a:ext cx="38148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 Károlin számos országos ismertségű,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elismert szaktekintélyű oktató 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várja a hallgatókat.</a:t>
            </a: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8613D780-F636-0D3C-B03F-21CF85F0A323}"/>
              </a:ext>
            </a:extLst>
          </p:cNvPr>
          <p:cNvSpPr txBox="1"/>
          <p:nvPr/>
        </p:nvSpPr>
        <p:spPr>
          <a:xfrm>
            <a:off x="174757" y="1042660"/>
            <a:ext cx="381486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 növekvő hallgatói létszám ellenére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családias hangulat 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vár.</a:t>
            </a:r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C790C078-5145-32EB-3DEB-F2E4D8A32B6B}"/>
              </a:ext>
            </a:extLst>
          </p:cNvPr>
          <p:cNvSpPr txBox="1"/>
          <p:nvPr/>
        </p:nvSpPr>
        <p:spPr>
          <a:xfrm>
            <a:off x="174757" y="1324195"/>
            <a:ext cx="38148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Egyetemünkön a hallgatók számos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egyéni- és csapatsport 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közül választhatnak.</a:t>
            </a:r>
          </a:p>
        </p:txBody>
      </p: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6CB04785-C926-C17C-E33E-BCA6B4A5BA19}"/>
              </a:ext>
            </a:extLst>
          </p:cNvPr>
          <p:cNvSpPr txBox="1"/>
          <p:nvPr/>
        </p:nvSpPr>
        <p:spPr>
          <a:xfrm>
            <a:off x="174757" y="1729939"/>
            <a:ext cx="38148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835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 Károlin kiemelt szerepet kap a </a:t>
            </a:r>
            <a:r>
              <a:rPr lang="hu-HU" sz="10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tehetséggondozás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több </a:t>
            </a:r>
            <a:r>
              <a:rPr lang="hu-HU" sz="1000" spc="10" dirty="0" err="1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szakkollégium</a:t>
            </a:r>
            <a:r>
              <a:rPr lang="hu-HU" sz="1000" spc="10" dirty="0">
                <a:solidFill>
                  <a:srgbClr val="4A4A4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és diákszervezet várja a hallgatókat.</a:t>
            </a:r>
          </a:p>
        </p:txBody>
      </p:sp>
      <p:sp>
        <p:nvSpPr>
          <p:cNvPr id="56" name="Szövegdoboz 55">
            <a:extLst>
              <a:ext uri="{FF2B5EF4-FFF2-40B4-BE49-F238E27FC236}">
                <a16:creationId xmlns:a16="http://schemas.microsoft.com/office/drawing/2014/main" id="{4CC12E0D-A9D6-E6BE-25F2-F336859C6897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</a:t>
            </a:r>
            <a:r>
              <a:rPr lang="hu-HU" sz="800" spc="10" dirty="0" err="1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felveteli</a:t>
            </a:r>
            <a:endParaRPr lang="hu-HU" sz="800" spc="10" dirty="0">
              <a:solidFill>
                <a:srgbClr val="4A4A4A"/>
              </a:solidFill>
              <a:latin typeface="Gotham Book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kültéri, épület, ablak, fa látható&#10;&#10;Automatikusan generált leírás">
            <a:extLst>
              <a:ext uri="{FF2B5EF4-FFF2-40B4-BE49-F238E27FC236}">
                <a16:creationId xmlns:a16="http://schemas.microsoft.com/office/drawing/2014/main" id="{479004E6-23A0-11F4-D32C-D11584A3BF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38500" cy="3238500"/>
          </a:xfrm>
          <a:prstGeom prst="rect">
            <a:avLst/>
          </a:prstGeom>
        </p:spPr>
      </p:pic>
      <p:pic>
        <p:nvPicPr>
          <p:cNvPr id="80" name="logo.png" descr="logo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04" y="126719"/>
            <a:ext cx="529308" cy="52930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CCA165E0-B81B-69DD-EB4B-160ED2BC8316}"/>
              </a:ext>
            </a:extLst>
          </p:cNvPr>
          <p:cNvSpPr txBox="1"/>
          <p:nvPr/>
        </p:nvSpPr>
        <p:spPr>
          <a:xfrm>
            <a:off x="5449148" y="3009799"/>
            <a:ext cx="236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800" spc="25">
                <a:solidFill>
                  <a:srgbClr val="231F20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E67A71DB-2337-4096-B0F2-1999FB237EB7}" type="slidenum">
              <a:rPr lang="hu-HU" b="1" smtClean="0"/>
              <a:t>4</a:t>
            </a:fld>
            <a:endParaRPr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EF7A30F-082E-F4A9-4AF0-3CCADCFACDF5}"/>
              </a:ext>
            </a:extLst>
          </p:cNvPr>
          <p:cNvSpPr txBox="1"/>
          <p:nvPr/>
        </p:nvSpPr>
        <p:spPr>
          <a:xfrm>
            <a:off x="174757" y="2965579"/>
            <a:ext cx="87908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800" spc="10" dirty="0">
                <a:solidFill>
                  <a:srgbClr val="4A4A4A"/>
                </a:solidFill>
                <a:latin typeface="Gotham Book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kre.hu/felvételi</a:t>
            </a:r>
          </a:p>
        </p:txBody>
      </p:sp>
      <p:sp>
        <p:nvSpPr>
          <p:cNvPr id="83" name="object 2"/>
          <p:cNvSpPr txBox="1">
            <a:spLocks noGrp="1"/>
          </p:cNvSpPr>
          <p:nvPr>
            <p:ph type="title" idx="4294967295"/>
          </p:nvPr>
        </p:nvSpPr>
        <p:spPr>
          <a:xfrm>
            <a:off x="3312057" y="129374"/>
            <a:ext cx="2373312" cy="62071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indent="12700">
              <a:spcBef>
                <a:spcPts val="100"/>
              </a:spcBef>
            </a:lvl1pPr>
          </a:lstStyle>
          <a:p>
            <a:pPr algn="ctr"/>
            <a:r>
              <a:rPr lang="hu-HU" sz="2000" b="1" i="1" dirty="0">
                <a:latin typeface="Gotham Bold" pitchFamily="50" charset="0"/>
              </a:rPr>
              <a:t>Karok és képzések</a:t>
            </a:r>
            <a:endParaRPr sz="2000" b="1" i="1" dirty="0">
              <a:latin typeface="Gotham Bold" pitchFamily="50" charset="0"/>
            </a:endParaRP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7F1428A4-7B62-AA32-0448-417027177C44}"/>
              </a:ext>
            </a:extLst>
          </p:cNvPr>
          <p:cNvCxnSpPr>
            <a:cxnSpLocks/>
          </p:cNvCxnSpPr>
          <p:nvPr/>
        </p:nvCxnSpPr>
        <p:spPr>
          <a:xfrm>
            <a:off x="4012195" y="943162"/>
            <a:ext cx="949770" cy="0"/>
          </a:xfrm>
          <a:prstGeom prst="line">
            <a:avLst/>
          </a:prstGeom>
          <a:noFill/>
          <a:ln w="38100" cap="flat">
            <a:solidFill>
              <a:srgbClr val="B28353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object 2">
            <a:extLst>
              <a:ext uri="{FF2B5EF4-FFF2-40B4-BE49-F238E27FC236}">
                <a16:creationId xmlns:a16="http://schemas.microsoft.com/office/drawing/2014/main" id="{9A894147-DAC0-3B90-C25B-23934995B7C7}"/>
              </a:ext>
            </a:extLst>
          </p:cNvPr>
          <p:cNvSpPr txBox="1"/>
          <p:nvPr/>
        </p:nvSpPr>
        <p:spPr>
          <a:xfrm>
            <a:off x="3356732" y="1062856"/>
            <a:ext cx="2248823" cy="2008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200"/>
            </a:lvl1pPr>
          </a:lstStyle>
          <a:p>
            <a:pPr algn="just">
              <a:lnSpc>
                <a:spcPct val="150000"/>
              </a:lnSpc>
            </a:pPr>
            <a:r>
              <a:rPr lang="hu-HU" sz="800" spc="10" dirty="0">
                <a:solidFill>
                  <a:srgbClr val="4A4A4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Károli 5 karral rendelkezik, ahol változatos képzéseket biztosítunk hallgatóink számára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bölcsészettudomány, gazdaságtudományok, hitéleti, jogi, orvos- és egészségtudomány, sporttudomány, pedagógusképzés és társadalomtudomány </a:t>
            </a:r>
            <a:r>
              <a:rPr lang="hu-HU" sz="800" spc="10" dirty="0">
                <a:solidFill>
                  <a:srgbClr val="4A4A4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képzési területeken. Az egyes képzések a különböző alapképzésektől egészen a doktori képzésig elérhetők az egyetemen. </a:t>
            </a:r>
          </a:p>
          <a:p>
            <a:pPr algn="just">
              <a:lnSpc>
                <a:spcPct val="150000"/>
              </a:lnSpc>
            </a:pPr>
            <a:r>
              <a:rPr lang="hu-HU" sz="800" spc="10" dirty="0">
                <a:solidFill>
                  <a:srgbClr val="4A4A4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Az egyetem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Budapesten</a:t>
            </a:r>
            <a:r>
              <a:rPr lang="hu-HU" sz="800" spc="10" dirty="0">
                <a:solidFill>
                  <a:srgbClr val="4A4A4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Nagykőrösön</a:t>
            </a:r>
            <a:r>
              <a:rPr lang="hu-HU" sz="800" spc="10" dirty="0">
                <a:solidFill>
                  <a:srgbClr val="4A4A4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és </a:t>
            </a:r>
            <a:r>
              <a:rPr lang="hu-HU" sz="800" spc="1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Kecskeméten</a:t>
            </a:r>
            <a:r>
              <a:rPr lang="hu-HU" sz="800" spc="10" dirty="0">
                <a:solidFill>
                  <a:srgbClr val="4A4A4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kínál képzéseket.</a:t>
            </a:r>
          </a:p>
        </p:txBody>
      </p:sp>
    </p:spTree>
    <p:extLst>
      <p:ext uri="{BB962C8B-B14F-4D97-AF65-F5344CB8AC3E}">
        <p14:creationId xmlns:p14="http://schemas.microsoft.com/office/powerpoint/2010/main" val="63642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ruházat, személy, fal, ruha látható&#10;&#10;Automatikusan generált leírás">
            <a:extLst>
              <a:ext uri="{FF2B5EF4-FFF2-40B4-BE49-F238E27FC236}">
                <a16:creationId xmlns:a16="http://schemas.microsoft.com/office/drawing/2014/main" id="{6D4B0A1C-21E6-2332-24A1-C61BC7FA3A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232" y="0"/>
            <a:ext cx="5757335" cy="3238500"/>
          </a:xfrm>
          <a:prstGeom prst="rect">
            <a:avLst/>
          </a:prstGeom>
        </p:spPr>
      </p:pic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EC30AF18-2D07-CE29-98AE-BBE8E43CBFFE}"/>
              </a:ext>
            </a:extLst>
          </p:cNvPr>
          <p:cNvSpPr/>
          <p:nvPr/>
        </p:nvSpPr>
        <p:spPr>
          <a:xfrm>
            <a:off x="2035182" y="334298"/>
            <a:ext cx="3550186" cy="1840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50" dirty="0"/>
          </a:p>
        </p:txBody>
      </p:sp>
      <p:sp>
        <p:nvSpPr>
          <p:cNvPr id="4" name="L alak 3">
            <a:extLst>
              <a:ext uri="{FF2B5EF4-FFF2-40B4-BE49-F238E27FC236}">
                <a16:creationId xmlns:a16="http://schemas.microsoft.com/office/drawing/2014/main" id="{3CB15820-A54F-61B9-5911-03E4CE643C74}"/>
              </a:ext>
            </a:extLst>
          </p:cNvPr>
          <p:cNvSpPr/>
          <p:nvPr/>
        </p:nvSpPr>
        <p:spPr>
          <a:xfrm rot="2700000" flipH="1" flipV="1">
            <a:off x="1895254" y="660431"/>
            <a:ext cx="279856" cy="279856"/>
          </a:xfrm>
          <a:prstGeom prst="corner">
            <a:avLst/>
          </a:prstGeom>
          <a:solidFill>
            <a:srgbClr val="AD83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5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A69C11E-2811-25CB-138E-F1CA59CCECA4}"/>
              </a:ext>
            </a:extLst>
          </p:cNvPr>
          <p:cNvSpPr txBox="1"/>
          <p:nvPr/>
        </p:nvSpPr>
        <p:spPr>
          <a:xfrm>
            <a:off x="2328216" y="582323"/>
            <a:ext cx="2149714" cy="26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buClr>
                <a:srgbClr val="B28353"/>
              </a:buClr>
            </a:pPr>
            <a:r>
              <a:rPr lang="hu-HU" sz="1133" b="1" spc="5" dirty="0">
                <a:solidFill>
                  <a:srgbClr val="12795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Állam- és Jogtudományi Kar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BDA49F0-10B1-2927-0946-4FFE64EA6C9C}"/>
              </a:ext>
            </a:extLst>
          </p:cNvPr>
          <p:cNvSpPr txBox="1"/>
          <p:nvPr/>
        </p:nvSpPr>
        <p:spPr>
          <a:xfrm>
            <a:off x="2272170" y="917592"/>
            <a:ext cx="3076210" cy="46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249"/>
            <a:r>
              <a:rPr lang="hu-HU" sz="803" b="1" dirty="0">
                <a:solidFill>
                  <a:srgbClr val="494949"/>
                </a:solidFill>
                <a:latin typeface="Arial" panose="020B0604020202020204" pitchFamily="34" charset="0"/>
              </a:rPr>
              <a:t>Rendszeres hallgatói programok: </a:t>
            </a:r>
            <a:r>
              <a:rPr lang="hu-HU" sz="803" dirty="0">
                <a:solidFill>
                  <a:srgbClr val="494949"/>
                </a:solidFill>
                <a:latin typeface="Arial" panose="020B0604020202020204" pitchFamily="34" charset="0"/>
              </a:rPr>
              <a:t>perszimuláció, perbeszédverseny, parlament-, börtön- és tárgyalás-látogatások.</a:t>
            </a:r>
            <a:endParaRPr lang="hu-HU" sz="803" dirty="0"/>
          </a:p>
        </p:txBody>
      </p:sp>
      <p:sp>
        <p:nvSpPr>
          <p:cNvPr id="12" name="Szabadkézi sokszög: alakzat 11">
            <a:extLst>
              <a:ext uri="{FF2B5EF4-FFF2-40B4-BE49-F238E27FC236}">
                <a16:creationId xmlns:a16="http://schemas.microsoft.com/office/drawing/2014/main" id="{32D88BD8-FA6B-134F-9219-A667B1E6EE22}"/>
              </a:ext>
            </a:extLst>
          </p:cNvPr>
          <p:cNvSpPr/>
          <p:nvPr/>
        </p:nvSpPr>
        <p:spPr>
          <a:xfrm rot="16200000">
            <a:off x="-973314" y="1374371"/>
            <a:ext cx="2832197" cy="2832196"/>
          </a:xfrm>
          <a:custGeom>
            <a:avLst/>
            <a:gdLst>
              <a:gd name="connsiteX0" fmla="*/ 3041414 w 6692428"/>
              <a:gd name="connsiteY0" fmla="*/ 4997548 h 6692426"/>
              <a:gd name="connsiteX1" fmla="*/ 3041414 w 6692428"/>
              <a:gd name="connsiteY1" fmla="*/ 6692426 h 6692426"/>
              <a:gd name="connsiteX2" fmla="*/ 3002611 w 6692428"/>
              <a:gd name="connsiteY2" fmla="*/ 6689476 h 6692426"/>
              <a:gd name="connsiteX3" fmla="*/ 2951 w 6692428"/>
              <a:gd name="connsiteY3" fmla="*/ 3689816 h 6692426"/>
              <a:gd name="connsiteX4" fmla="*/ 0 w 6692428"/>
              <a:gd name="connsiteY4" fmla="*/ 3651014 h 6692426"/>
              <a:gd name="connsiteX5" fmla="*/ 1694880 w 6692428"/>
              <a:gd name="connsiteY5" fmla="*/ 3651014 h 6692426"/>
              <a:gd name="connsiteX6" fmla="*/ 1700045 w 6692428"/>
              <a:gd name="connsiteY6" fmla="*/ 3684854 h 6692426"/>
              <a:gd name="connsiteX7" fmla="*/ 3007574 w 6692428"/>
              <a:gd name="connsiteY7" fmla="*/ 4992384 h 6692426"/>
              <a:gd name="connsiteX8" fmla="*/ 3041414 w 6692428"/>
              <a:gd name="connsiteY8" fmla="*/ 0 h 6692426"/>
              <a:gd name="connsiteX9" fmla="*/ 3041414 w 6692428"/>
              <a:gd name="connsiteY9" fmla="*/ 1694881 h 6692426"/>
              <a:gd name="connsiteX10" fmla="*/ 3007574 w 6692428"/>
              <a:gd name="connsiteY10" fmla="*/ 1700045 h 6692426"/>
              <a:gd name="connsiteX11" fmla="*/ 1700045 w 6692428"/>
              <a:gd name="connsiteY11" fmla="*/ 3007574 h 6692426"/>
              <a:gd name="connsiteX12" fmla="*/ 1694880 w 6692428"/>
              <a:gd name="connsiteY12" fmla="*/ 3041413 h 6692426"/>
              <a:gd name="connsiteX13" fmla="*/ 0 w 6692428"/>
              <a:gd name="connsiteY13" fmla="*/ 3041413 h 6692426"/>
              <a:gd name="connsiteX14" fmla="*/ 2951 w 6692428"/>
              <a:gd name="connsiteY14" fmla="*/ 3002610 h 6692426"/>
              <a:gd name="connsiteX15" fmla="*/ 3002611 w 6692428"/>
              <a:gd name="connsiteY15" fmla="*/ 2950 h 6692426"/>
              <a:gd name="connsiteX16" fmla="*/ 6692428 w 6692428"/>
              <a:gd name="connsiteY16" fmla="*/ 3041413 h 6692426"/>
              <a:gd name="connsiteX17" fmla="*/ 4997548 w 6692428"/>
              <a:gd name="connsiteY17" fmla="*/ 3041413 h 6692426"/>
              <a:gd name="connsiteX18" fmla="*/ 4992383 w 6692428"/>
              <a:gd name="connsiteY18" fmla="*/ 3007574 h 6692426"/>
              <a:gd name="connsiteX19" fmla="*/ 3684854 w 6692428"/>
              <a:gd name="connsiteY19" fmla="*/ 1700045 h 6692426"/>
              <a:gd name="connsiteX20" fmla="*/ 3651014 w 6692428"/>
              <a:gd name="connsiteY20" fmla="*/ 1694881 h 6692426"/>
              <a:gd name="connsiteX21" fmla="*/ 3651014 w 6692428"/>
              <a:gd name="connsiteY21" fmla="*/ 0 h 6692426"/>
              <a:gd name="connsiteX22" fmla="*/ 3689817 w 6692428"/>
              <a:gd name="connsiteY22" fmla="*/ 2950 h 6692426"/>
              <a:gd name="connsiteX23" fmla="*/ 6689477 w 6692428"/>
              <a:gd name="connsiteY23" fmla="*/ 3002610 h 6692426"/>
              <a:gd name="connsiteX24" fmla="*/ 6692428 w 6692428"/>
              <a:gd name="connsiteY24" fmla="*/ 3651014 h 6692426"/>
              <a:gd name="connsiteX25" fmla="*/ 6689477 w 6692428"/>
              <a:gd name="connsiteY25" fmla="*/ 3689816 h 6692426"/>
              <a:gd name="connsiteX26" fmla="*/ 3689817 w 6692428"/>
              <a:gd name="connsiteY26" fmla="*/ 6689476 h 6692426"/>
              <a:gd name="connsiteX27" fmla="*/ 3651014 w 6692428"/>
              <a:gd name="connsiteY27" fmla="*/ 6692426 h 6692426"/>
              <a:gd name="connsiteX28" fmla="*/ 3651014 w 6692428"/>
              <a:gd name="connsiteY28" fmla="*/ 4997548 h 6692426"/>
              <a:gd name="connsiteX29" fmla="*/ 3684854 w 6692428"/>
              <a:gd name="connsiteY29" fmla="*/ 4992384 h 6692426"/>
              <a:gd name="connsiteX30" fmla="*/ 4992383 w 6692428"/>
              <a:gd name="connsiteY30" fmla="*/ 3684854 h 6692426"/>
              <a:gd name="connsiteX31" fmla="*/ 4997548 w 6692428"/>
              <a:gd name="connsiteY31" fmla="*/ 3651014 h 669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92428" h="6692426">
                <a:moveTo>
                  <a:pt x="3041414" y="4997548"/>
                </a:moveTo>
                <a:lnTo>
                  <a:pt x="3041414" y="6692426"/>
                </a:lnTo>
                <a:lnTo>
                  <a:pt x="3002611" y="6689476"/>
                </a:lnTo>
                <a:cubicBezTo>
                  <a:pt x="1420975" y="6528852"/>
                  <a:pt x="163575" y="5271452"/>
                  <a:pt x="2951" y="3689816"/>
                </a:cubicBezTo>
                <a:lnTo>
                  <a:pt x="0" y="3651014"/>
                </a:lnTo>
                <a:lnTo>
                  <a:pt x="1694880" y="3651014"/>
                </a:lnTo>
                <a:lnTo>
                  <a:pt x="1700045" y="3684854"/>
                </a:lnTo>
                <a:cubicBezTo>
                  <a:pt x="1834344" y="4341158"/>
                  <a:pt x="2351270" y="4858084"/>
                  <a:pt x="3007574" y="4992384"/>
                </a:cubicBezTo>
                <a:close/>
                <a:moveTo>
                  <a:pt x="3041414" y="0"/>
                </a:moveTo>
                <a:lnTo>
                  <a:pt x="3041414" y="1694881"/>
                </a:lnTo>
                <a:lnTo>
                  <a:pt x="3007574" y="1700045"/>
                </a:lnTo>
                <a:cubicBezTo>
                  <a:pt x="2351270" y="1834344"/>
                  <a:pt x="1834344" y="2351270"/>
                  <a:pt x="1700045" y="3007574"/>
                </a:cubicBezTo>
                <a:lnTo>
                  <a:pt x="1694880" y="3041413"/>
                </a:lnTo>
                <a:lnTo>
                  <a:pt x="0" y="3041413"/>
                </a:lnTo>
                <a:lnTo>
                  <a:pt x="2951" y="3002610"/>
                </a:lnTo>
                <a:cubicBezTo>
                  <a:pt x="163576" y="1420974"/>
                  <a:pt x="1420976" y="163575"/>
                  <a:pt x="3002611" y="2950"/>
                </a:cubicBezTo>
                <a:close/>
                <a:moveTo>
                  <a:pt x="6692428" y="3041413"/>
                </a:moveTo>
                <a:lnTo>
                  <a:pt x="4997548" y="3041413"/>
                </a:lnTo>
                <a:lnTo>
                  <a:pt x="4992383" y="3007574"/>
                </a:lnTo>
                <a:cubicBezTo>
                  <a:pt x="4858084" y="2351270"/>
                  <a:pt x="4341158" y="1834344"/>
                  <a:pt x="3684854" y="1700045"/>
                </a:cubicBezTo>
                <a:lnTo>
                  <a:pt x="3651014" y="1694881"/>
                </a:lnTo>
                <a:lnTo>
                  <a:pt x="3651014" y="0"/>
                </a:lnTo>
                <a:lnTo>
                  <a:pt x="3689817" y="2950"/>
                </a:lnTo>
                <a:cubicBezTo>
                  <a:pt x="5271453" y="163575"/>
                  <a:pt x="6528853" y="1420975"/>
                  <a:pt x="6689477" y="3002610"/>
                </a:cubicBezTo>
                <a:close/>
                <a:moveTo>
                  <a:pt x="6692428" y="3651014"/>
                </a:moveTo>
                <a:lnTo>
                  <a:pt x="6689477" y="3689816"/>
                </a:lnTo>
                <a:cubicBezTo>
                  <a:pt x="6528853" y="5271452"/>
                  <a:pt x="5271452" y="6528852"/>
                  <a:pt x="3689817" y="6689476"/>
                </a:cubicBezTo>
                <a:lnTo>
                  <a:pt x="3651014" y="6692426"/>
                </a:lnTo>
                <a:lnTo>
                  <a:pt x="3651014" y="4997548"/>
                </a:lnTo>
                <a:lnTo>
                  <a:pt x="3684854" y="4992384"/>
                </a:lnTo>
                <a:cubicBezTo>
                  <a:pt x="4341158" y="4858084"/>
                  <a:pt x="4858084" y="4341158"/>
                  <a:pt x="4992383" y="3684854"/>
                </a:cubicBezTo>
                <a:lnTo>
                  <a:pt x="4997548" y="3651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sz="850"/>
          </a:p>
        </p:txBody>
      </p:sp>
      <p:pic>
        <p:nvPicPr>
          <p:cNvPr id="13" name="Kép 12" descr="A képen Emberi arc, clipart, illusztráció, rajzfilm látható&#10;&#10;Automatikusan generált leírás">
            <a:extLst>
              <a:ext uri="{FF2B5EF4-FFF2-40B4-BE49-F238E27FC236}">
                <a16:creationId xmlns:a16="http://schemas.microsoft.com/office/drawing/2014/main" id="{33DBF877-977A-73FD-08A2-43D32A9AF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30" y="2853470"/>
            <a:ext cx="299163" cy="321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7" name="Kép 16" descr="A képen szimbólum, kör, embléma, tervezés látható&#10;&#10;Automatikusan generált leírás">
            <a:extLst>
              <a:ext uri="{FF2B5EF4-FFF2-40B4-BE49-F238E27FC236}">
                <a16:creationId xmlns:a16="http://schemas.microsoft.com/office/drawing/2014/main" id="{C564CE46-67D9-4290-BEDB-911B9ECFC0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94" y="1774885"/>
            <a:ext cx="490709" cy="4909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7F1968AE-8332-555B-445E-F728ED97B9A9}"/>
              </a:ext>
            </a:extLst>
          </p:cNvPr>
          <p:cNvSpPr txBox="1"/>
          <p:nvPr/>
        </p:nvSpPr>
        <p:spPr>
          <a:xfrm>
            <a:off x="2272170" y="1421449"/>
            <a:ext cx="3076210" cy="46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3" dirty="0">
                <a:solidFill>
                  <a:srgbClr val="494949"/>
                </a:solidFill>
                <a:latin typeface="Arial" panose="020B0604020202020204" pitchFamily="34" charset="0"/>
              </a:rPr>
              <a:t>A karon működő Bocskai István Jog- és Társadalomtudományi Szakkollégium a jogászhallgatók szellemi és közösségi műhelyeként működik. </a:t>
            </a:r>
            <a:endParaRPr lang="hu-HU" sz="803" dirty="0"/>
          </a:p>
        </p:txBody>
      </p:sp>
      <p:pic>
        <p:nvPicPr>
          <p:cNvPr id="3" name="logo.png" descr="logo.png">
            <a:extLst>
              <a:ext uri="{FF2B5EF4-FFF2-40B4-BE49-F238E27FC236}">
                <a16:creationId xmlns:a16="http://schemas.microsoft.com/office/drawing/2014/main" id="{7B926CC0-C96E-2002-4806-1AC00676082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04" y="126719"/>
            <a:ext cx="529308" cy="529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Kép 7" descr="A képen képernyőkép, clipart, szimbólum, Grafika látható&#10;&#10;Automatikusan generált leírás">
            <a:extLst>
              <a:ext uri="{FF2B5EF4-FFF2-40B4-BE49-F238E27FC236}">
                <a16:creationId xmlns:a16="http://schemas.microsoft.com/office/drawing/2014/main" id="{CA994AF7-BCF3-88CC-C28E-6A24141735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" y="2864682"/>
            <a:ext cx="299163" cy="299163"/>
          </a:xfrm>
          <a:prstGeom prst="rect">
            <a:avLst/>
          </a:prstGeom>
        </p:spPr>
      </p:pic>
      <p:pic>
        <p:nvPicPr>
          <p:cNvPr id="20" name="Kép 19" descr="A képen képernyőkép, tervezés, szimbólum, kör látható&#10;&#10;Automatikusan generált leírás">
            <a:extLst>
              <a:ext uri="{FF2B5EF4-FFF2-40B4-BE49-F238E27FC236}">
                <a16:creationId xmlns:a16="http://schemas.microsoft.com/office/drawing/2014/main" id="{5C693CAE-603A-CB13-D6F0-0C9A56F892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3" y="2570509"/>
            <a:ext cx="299163" cy="299163"/>
          </a:xfrm>
          <a:prstGeom prst="rect">
            <a:avLst/>
          </a:prstGeom>
        </p:spPr>
      </p:pic>
      <p:pic>
        <p:nvPicPr>
          <p:cNvPr id="23" name="Kép 22" descr="A képen rajzfilm, Téglalap, képernyőkép, tervezés látható&#10;&#10;Automatikusan generált leírás">
            <a:extLst>
              <a:ext uri="{FF2B5EF4-FFF2-40B4-BE49-F238E27FC236}">
                <a16:creationId xmlns:a16="http://schemas.microsoft.com/office/drawing/2014/main" id="{B6778EA3-1B59-D38B-71DF-18F5A0920B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" y="2276336"/>
            <a:ext cx="299163" cy="299163"/>
          </a:xfrm>
          <a:prstGeom prst="rect">
            <a:avLst/>
          </a:prstGeom>
        </p:spPr>
      </p:pic>
      <p:pic>
        <p:nvPicPr>
          <p:cNvPr id="1028" name="Picture 4" descr="kép 1">
            <a:extLst>
              <a:ext uri="{FF2B5EF4-FFF2-40B4-BE49-F238E27FC236}">
                <a16:creationId xmlns:a16="http://schemas.microsoft.com/office/drawing/2014/main" id="{F609A8C1-DCDE-0F4B-2AB7-FB2609B12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73" y="1867069"/>
            <a:ext cx="1977946" cy="111249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33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ruházat, személy, fal, ruha látható&#10;&#10;Automatikusan generált leírás">
            <a:extLst>
              <a:ext uri="{FF2B5EF4-FFF2-40B4-BE49-F238E27FC236}">
                <a16:creationId xmlns:a16="http://schemas.microsoft.com/office/drawing/2014/main" id="{9C185CA3-EC7B-C51D-3A85-2A6F985361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232" y="0"/>
            <a:ext cx="5757335" cy="3238500"/>
          </a:xfrm>
          <a:prstGeom prst="rect">
            <a:avLst/>
          </a:prstGeom>
        </p:spPr>
      </p:pic>
      <p:sp>
        <p:nvSpPr>
          <p:cNvPr id="28" name="Szabadkézi sokszög: alakzat 27">
            <a:extLst>
              <a:ext uri="{FF2B5EF4-FFF2-40B4-BE49-F238E27FC236}">
                <a16:creationId xmlns:a16="http://schemas.microsoft.com/office/drawing/2014/main" id="{F4657566-86A6-6716-6E17-C41F2F2EC812}"/>
              </a:ext>
            </a:extLst>
          </p:cNvPr>
          <p:cNvSpPr/>
          <p:nvPr/>
        </p:nvSpPr>
        <p:spPr>
          <a:xfrm>
            <a:off x="-973314" y="1374371"/>
            <a:ext cx="2832197" cy="2832196"/>
          </a:xfrm>
          <a:custGeom>
            <a:avLst/>
            <a:gdLst>
              <a:gd name="connsiteX0" fmla="*/ 3041414 w 6692428"/>
              <a:gd name="connsiteY0" fmla="*/ 4997548 h 6692426"/>
              <a:gd name="connsiteX1" fmla="*/ 3041414 w 6692428"/>
              <a:gd name="connsiteY1" fmla="*/ 6692426 h 6692426"/>
              <a:gd name="connsiteX2" fmla="*/ 3002611 w 6692428"/>
              <a:gd name="connsiteY2" fmla="*/ 6689476 h 6692426"/>
              <a:gd name="connsiteX3" fmla="*/ 2951 w 6692428"/>
              <a:gd name="connsiteY3" fmla="*/ 3689816 h 6692426"/>
              <a:gd name="connsiteX4" fmla="*/ 0 w 6692428"/>
              <a:gd name="connsiteY4" fmla="*/ 3651014 h 6692426"/>
              <a:gd name="connsiteX5" fmla="*/ 1694880 w 6692428"/>
              <a:gd name="connsiteY5" fmla="*/ 3651014 h 6692426"/>
              <a:gd name="connsiteX6" fmla="*/ 1700045 w 6692428"/>
              <a:gd name="connsiteY6" fmla="*/ 3684854 h 6692426"/>
              <a:gd name="connsiteX7" fmla="*/ 3007574 w 6692428"/>
              <a:gd name="connsiteY7" fmla="*/ 4992384 h 6692426"/>
              <a:gd name="connsiteX8" fmla="*/ 3041414 w 6692428"/>
              <a:gd name="connsiteY8" fmla="*/ 0 h 6692426"/>
              <a:gd name="connsiteX9" fmla="*/ 3041414 w 6692428"/>
              <a:gd name="connsiteY9" fmla="*/ 1694881 h 6692426"/>
              <a:gd name="connsiteX10" fmla="*/ 3007574 w 6692428"/>
              <a:gd name="connsiteY10" fmla="*/ 1700045 h 6692426"/>
              <a:gd name="connsiteX11" fmla="*/ 1700045 w 6692428"/>
              <a:gd name="connsiteY11" fmla="*/ 3007574 h 6692426"/>
              <a:gd name="connsiteX12" fmla="*/ 1694880 w 6692428"/>
              <a:gd name="connsiteY12" fmla="*/ 3041413 h 6692426"/>
              <a:gd name="connsiteX13" fmla="*/ 0 w 6692428"/>
              <a:gd name="connsiteY13" fmla="*/ 3041413 h 6692426"/>
              <a:gd name="connsiteX14" fmla="*/ 2951 w 6692428"/>
              <a:gd name="connsiteY14" fmla="*/ 3002610 h 6692426"/>
              <a:gd name="connsiteX15" fmla="*/ 3002611 w 6692428"/>
              <a:gd name="connsiteY15" fmla="*/ 2950 h 6692426"/>
              <a:gd name="connsiteX16" fmla="*/ 6692428 w 6692428"/>
              <a:gd name="connsiteY16" fmla="*/ 3041413 h 6692426"/>
              <a:gd name="connsiteX17" fmla="*/ 4997548 w 6692428"/>
              <a:gd name="connsiteY17" fmla="*/ 3041413 h 6692426"/>
              <a:gd name="connsiteX18" fmla="*/ 4992383 w 6692428"/>
              <a:gd name="connsiteY18" fmla="*/ 3007574 h 6692426"/>
              <a:gd name="connsiteX19" fmla="*/ 3684854 w 6692428"/>
              <a:gd name="connsiteY19" fmla="*/ 1700045 h 6692426"/>
              <a:gd name="connsiteX20" fmla="*/ 3651014 w 6692428"/>
              <a:gd name="connsiteY20" fmla="*/ 1694881 h 6692426"/>
              <a:gd name="connsiteX21" fmla="*/ 3651014 w 6692428"/>
              <a:gd name="connsiteY21" fmla="*/ 0 h 6692426"/>
              <a:gd name="connsiteX22" fmla="*/ 3689817 w 6692428"/>
              <a:gd name="connsiteY22" fmla="*/ 2950 h 6692426"/>
              <a:gd name="connsiteX23" fmla="*/ 6689477 w 6692428"/>
              <a:gd name="connsiteY23" fmla="*/ 3002610 h 6692426"/>
              <a:gd name="connsiteX24" fmla="*/ 6692428 w 6692428"/>
              <a:gd name="connsiteY24" fmla="*/ 3651014 h 6692426"/>
              <a:gd name="connsiteX25" fmla="*/ 6689477 w 6692428"/>
              <a:gd name="connsiteY25" fmla="*/ 3689816 h 6692426"/>
              <a:gd name="connsiteX26" fmla="*/ 3689817 w 6692428"/>
              <a:gd name="connsiteY26" fmla="*/ 6689476 h 6692426"/>
              <a:gd name="connsiteX27" fmla="*/ 3651014 w 6692428"/>
              <a:gd name="connsiteY27" fmla="*/ 6692426 h 6692426"/>
              <a:gd name="connsiteX28" fmla="*/ 3651014 w 6692428"/>
              <a:gd name="connsiteY28" fmla="*/ 4997548 h 6692426"/>
              <a:gd name="connsiteX29" fmla="*/ 3684854 w 6692428"/>
              <a:gd name="connsiteY29" fmla="*/ 4992384 h 6692426"/>
              <a:gd name="connsiteX30" fmla="*/ 4992383 w 6692428"/>
              <a:gd name="connsiteY30" fmla="*/ 3684854 h 6692426"/>
              <a:gd name="connsiteX31" fmla="*/ 4997548 w 6692428"/>
              <a:gd name="connsiteY31" fmla="*/ 3651014 h 669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92428" h="6692426">
                <a:moveTo>
                  <a:pt x="3041414" y="4997548"/>
                </a:moveTo>
                <a:lnTo>
                  <a:pt x="3041414" y="6692426"/>
                </a:lnTo>
                <a:lnTo>
                  <a:pt x="3002611" y="6689476"/>
                </a:lnTo>
                <a:cubicBezTo>
                  <a:pt x="1420975" y="6528852"/>
                  <a:pt x="163575" y="5271452"/>
                  <a:pt x="2951" y="3689816"/>
                </a:cubicBezTo>
                <a:lnTo>
                  <a:pt x="0" y="3651014"/>
                </a:lnTo>
                <a:lnTo>
                  <a:pt x="1694880" y="3651014"/>
                </a:lnTo>
                <a:lnTo>
                  <a:pt x="1700045" y="3684854"/>
                </a:lnTo>
                <a:cubicBezTo>
                  <a:pt x="1834344" y="4341158"/>
                  <a:pt x="2351270" y="4858084"/>
                  <a:pt x="3007574" y="4992384"/>
                </a:cubicBezTo>
                <a:close/>
                <a:moveTo>
                  <a:pt x="3041414" y="0"/>
                </a:moveTo>
                <a:lnTo>
                  <a:pt x="3041414" y="1694881"/>
                </a:lnTo>
                <a:lnTo>
                  <a:pt x="3007574" y="1700045"/>
                </a:lnTo>
                <a:cubicBezTo>
                  <a:pt x="2351270" y="1834344"/>
                  <a:pt x="1834344" y="2351270"/>
                  <a:pt x="1700045" y="3007574"/>
                </a:cubicBezTo>
                <a:lnTo>
                  <a:pt x="1694880" y="3041413"/>
                </a:lnTo>
                <a:lnTo>
                  <a:pt x="0" y="3041413"/>
                </a:lnTo>
                <a:lnTo>
                  <a:pt x="2951" y="3002610"/>
                </a:lnTo>
                <a:cubicBezTo>
                  <a:pt x="163576" y="1420974"/>
                  <a:pt x="1420976" y="163575"/>
                  <a:pt x="3002611" y="2950"/>
                </a:cubicBezTo>
                <a:close/>
                <a:moveTo>
                  <a:pt x="6692428" y="3041413"/>
                </a:moveTo>
                <a:lnTo>
                  <a:pt x="4997548" y="3041413"/>
                </a:lnTo>
                <a:lnTo>
                  <a:pt x="4992383" y="3007574"/>
                </a:lnTo>
                <a:cubicBezTo>
                  <a:pt x="4858084" y="2351270"/>
                  <a:pt x="4341158" y="1834344"/>
                  <a:pt x="3684854" y="1700045"/>
                </a:cubicBezTo>
                <a:lnTo>
                  <a:pt x="3651014" y="1694881"/>
                </a:lnTo>
                <a:lnTo>
                  <a:pt x="3651014" y="0"/>
                </a:lnTo>
                <a:lnTo>
                  <a:pt x="3689817" y="2950"/>
                </a:lnTo>
                <a:cubicBezTo>
                  <a:pt x="5271453" y="163575"/>
                  <a:pt x="6528853" y="1420975"/>
                  <a:pt x="6689477" y="3002610"/>
                </a:cubicBezTo>
                <a:close/>
                <a:moveTo>
                  <a:pt x="6692428" y="3651014"/>
                </a:moveTo>
                <a:lnTo>
                  <a:pt x="6689477" y="3689816"/>
                </a:lnTo>
                <a:cubicBezTo>
                  <a:pt x="6528853" y="5271452"/>
                  <a:pt x="5271452" y="6528852"/>
                  <a:pt x="3689817" y="6689476"/>
                </a:cubicBezTo>
                <a:lnTo>
                  <a:pt x="3651014" y="6692426"/>
                </a:lnTo>
                <a:lnTo>
                  <a:pt x="3651014" y="4997548"/>
                </a:lnTo>
                <a:lnTo>
                  <a:pt x="3684854" y="4992384"/>
                </a:lnTo>
                <a:cubicBezTo>
                  <a:pt x="4341158" y="4858084"/>
                  <a:pt x="4858084" y="4341158"/>
                  <a:pt x="4992383" y="3684854"/>
                </a:cubicBezTo>
                <a:lnTo>
                  <a:pt x="4997548" y="3651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sz="850"/>
          </a:p>
        </p:txBody>
      </p:sp>
      <p:pic>
        <p:nvPicPr>
          <p:cNvPr id="63" name="Kép 62" descr="A képen szimbólum, kör, embléma, tervezés látható&#10;&#10;Automatikusan generált leírás">
            <a:extLst>
              <a:ext uri="{FF2B5EF4-FFF2-40B4-BE49-F238E27FC236}">
                <a16:creationId xmlns:a16="http://schemas.microsoft.com/office/drawing/2014/main" id="{D45C605B-29E8-788E-8A7A-1DA24FE2F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30" y="2276265"/>
            <a:ext cx="299163" cy="2993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15BDAC7F-338E-7D88-5DBE-AF13CD4C6AE3}"/>
              </a:ext>
            </a:extLst>
          </p:cNvPr>
          <p:cNvSpPr/>
          <p:nvPr/>
        </p:nvSpPr>
        <p:spPr>
          <a:xfrm>
            <a:off x="2035182" y="334298"/>
            <a:ext cx="3550186" cy="1840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50"/>
          </a:p>
        </p:txBody>
      </p:sp>
      <p:sp>
        <p:nvSpPr>
          <p:cNvPr id="5" name="L alak 4">
            <a:extLst>
              <a:ext uri="{FF2B5EF4-FFF2-40B4-BE49-F238E27FC236}">
                <a16:creationId xmlns:a16="http://schemas.microsoft.com/office/drawing/2014/main" id="{D679290C-E25D-D65E-60DF-B4733AE034AE}"/>
              </a:ext>
            </a:extLst>
          </p:cNvPr>
          <p:cNvSpPr/>
          <p:nvPr/>
        </p:nvSpPr>
        <p:spPr>
          <a:xfrm rot="2700000" flipH="1" flipV="1">
            <a:off x="1902249" y="626492"/>
            <a:ext cx="279856" cy="279856"/>
          </a:xfrm>
          <a:prstGeom prst="corner">
            <a:avLst/>
          </a:prstGeom>
          <a:solidFill>
            <a:srgbClr val="AD83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5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993FBE7-3322-E151-5BDE-8843B3DAF6E0}"/>
              </a:ext>
            </a:extLst>
          </p:cNvPr>
          <p:cNvSpPr txBox="1"/>
          <p:nvPr/>
        </p:nvSpPr>
        <p:spPr>
          <a:xfrm>
            <a:off x="2309643" y="563758"/>
            <a:ext cx="2556257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buClr>
                <a:srgbClr val="B28353"/>
              </a:buClr>
            </a:pPr>
            <a:r>
              <a:rPr lang="hu-HU" sz="1133" b="1" spc="5" dirty="0">
                <a:solidFill>
                  <a:srgbClr val="12795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Bölcsészet- és Társadalomtudományi Kar</a:t>
            </a:r>
          </a:p>
        </p:txBody>
      </p:sp>
      <p:pic>
        <p:nvPicPr>
          <p:cNvPr id="7" name="Kép 6" descr="A képen szöveg, fedett pályás, bútorok, fal látható&#10;&#10;Automatikusan generált leírás">
            <a:extLst>
              <a:ext uri="{FF2B5EF4-FFF2-40B4-BE49-F238E27FC236}">
                <a16:creationId xmlns:a16="http://schemas.microsoft.com/office/drawing/2014/main" id="{DE169037-72B1-96B9-C3A6-EAF86355DA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7554" y="1953484"/>
            <a:ext cx="1981608" cy="1070769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A6DCB1C-DC4C-FF12-F7F0-9EC999FB01D4}"/>
              </a:ext>
            </a:extLst>
          </p:cNvPr>
          <p:cNvSpPr txBox="1"/>
          <p:nvPr/>
        </p:nvSpPr>
        <p:spPr>
          <a:xfrm>
            <a:off x="2240066" y="1034919"/>
            <a:ext cx="3076210" cy="46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249"/>
            <a:r>
              <a:rPr lang="hu-HU" sz="803" dirty="0">
                <a:solidFill>
                  <a:srgbClr val="494949"/>
                </a:solidFill>
                <a:latin typeface="Arial" panose="020B0604020202020204" pitchFamily="34" charset="0"/>
              </a:rPr>
              <a:t>A hallgatók szakmai fejlődését a kar épületében kialakított </a:t>
            </a:r>
            <a:r>
              <a:rPr lang="hu-HU" sz="803" b="1" dirty="0">
                <a:solidFill>
                  <a:srgbClr val="494949"/>
                </a:solidFill>
                <a:latin typeface="Arial" panose="020B0604020202020204" pitchFamily="34" charset="0"/>
              </a:rPr>
              <a:t>modern tanstúdió, rádió </a:t>
            </a:r>
            <a:r>
              <a:rPr lang="hu-HU" sz="803" dirty="0">
                <a:solidFill>
                  <a:srgbClr val="494949"/>
                </a:solidFill>
                <a:latin typeface="Arial" panose="020B0604020202020204" pitchFamily="34" charset="0"/>
              </a:rPr>
              <a:t>és aktívan tevékenykedő, neves szakemberek segítik.</a:t>
            </a:r>
            <a:endParaRPr lang="hu-HU" sz="803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AA5CF63-C6BD-FB5B-596D-EDDC20C0DE2B}"/>
              </a:ext>
            </a:extLst>
          </p:cNvPr>
          <p:cNvSpPr txBox="1"/>
          <p:nvPr/>
        </p:nvSpPr>
        <p:spPr>
          <a:xfrm>
            <a:off x="2240066" y="1502608"/>
            <a:ext cx="3076210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3" dirty="0">
                <a:solidFill>
                  <a:srgbClr val="494949"/>
                </a:solidFill>
                <a:latin typeface="Arial" panose="020B0604020202020204" pitchFamily="34" charset="0"/>
              </a:rPr>
              <a:t>A második legnépszerűbb bölcsészkar hosszú évek óta, központi elhelyezkedésű épületei könnyen megközelíthetők.</a:t>
            </a:r>
            <a:endParaRPr lang="hu-HU" sz="803" dirty="0"/>
          </a:p>
        </p:txBody>
      </p:sp>
      <p:pic>
        <p:nvPicPr>
          <p:cNvPr id="8" name="logo.png" descr="logo.png">
            <a:extLst>
              <a:ext uri="{FF2B5EF4-FFF2-40B4-BE49-F238E27FC236}">
                <a16:creationId xmlns:a16="http://schemas.microsoft.com/office/drawing/2014/main" id="{412A30D0-4611-113B-6B29-AB8FDED030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04" y="126719"/>
            <a:ext cx="529308" cy="529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Kép 10" descr="A képen képernyőkép, clipart, szimbólum, Grafika látható&#10;&#10;Automatikusan generált leírás">
            <a:extLst>
              <a:ext uri="{FF2B5EF4-FFF2-40B4-BE49-F238E27FC236}">
                <a16:creationId xmlns:a16="http://schemas.microsoft.com/office/drawing/2014/main" id="{DE2E738A-D3D3-B8E1-ACA1-BE82C5BB06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93" y="1764446"/>
            <a:ext cx="490943" cy="490943"/>
          </a:xfrm>
          <a:prstGeom prst="rect">
            <a:avLst/>
          </a:prstGeom>
        </p:spPr>
      </p:pic>
      <p:pic>
        <p:nvPicPr>
          <p:cNvPr id="12" name="Kép 11" descr="A képen Emberi arc, clipart, illusztráció, rajzfilm látható&#10;&#10;Automatikusan generált leírás">
            <a:extLst>
              <a:ext uri="{FF2B5EF4-FFF2-40B4-BE49-F238E27FC236}">
                <a16:creationId xmlns:a16="http://schemas.microsoft.com/office/drawing/2014/main" id="{A43FA2A7-3D23-0CBA-D43F-D0FE15028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30" y="2853470"/>
            <a:ext cx="299163" cy="321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3" name="Kép 12" descr="A képen képernyőkép, tervezés, szimbólum, kör látható&#10;&#10;Automatikusan generált leírás">
            <a:extLst>
              <a:ext uri="{FF2B5EF4-FFF2-40B4-BE49-F238E27FC236}">
                <a16:creationId xmlns:a16="http://schemas.microsoft.com/office/drawing/2014/main" id="{F3390020-E162-574C-329E-49329CBEE8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3" y="2570509"/>
            <a:ext cx="299163" cy="299163"/>
          </a:xfrm>
          <a:prstGeom prst="rect">
            <a:avLst/>
          </a:prstGeom>
        </p:spPr>
      </p:pic>
      <p:pic>
        <p:nvPicPr>
          <p:cNvPr id="14" name="Kép 13" descr="A képen rajzfilm, Téglalap, képernyőkép, tervezés látható&#10;&#10;Automatikusan generált leírás">
            <a:extLst>
              <a:ext uri="{FF2B5EF4-FFF2-40B4-BE49-F238E27FC236}">
                <a16:creationId xmlns:a16="http://schemas.microsoft.com/office/drawing/2014/main" id="{FEF17AC4-A6A6-E847-70DE-D10CCB094F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" y="2276336"/>
            <a:ext cx="299163" cy="2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10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ruházat, személy, fal, ruha látható&#10;&#10;Automatikusan generált leírás">
            <a:extLst>
              <a:ext uri="{FF2B5EF4-FFF2-40B4-BE49-F238E27FC236}">
                <a16:creationId xmlns:a16="http://schemas.microsoft.com/office/drawing/2014/main" id="{9C185CA3-EC7B-C51D-3A85-2A6F985361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232" y="0"/>
            <a:ext cx="5757335" cy="3238500"/>
          </a:xfrm>
          <a:prstGeom prst="rect">
            <a:avLst/>
          </a:prstGeom>
        </p:spPr>
      </p:pic>
      <p:sp>
        <p:nvSpPr>
          <p:cNvPr id="28" name="Szabadkézi sokszög: alakzat 27">
            <a:extLst>
              <a:ext uri="{FF2B5EF4-FFF2-40B4-BE49-F238E27FC236}">
                <a16:creationId xmlns:a16="http://schemas.microsoft.com/office/drawing/2014/main" id="{F4657566-86A6-6716-6E17-C41F2F2EC812}"/>
              </a:ext>
            </a:extLst>
          </p:cNvPr>
          <p:cNvSpPr/>
          <p:nvPr/>
        </p:nvSpPr>
        <p:spPr>
          <a:xfrm rot="5400000">
            <a:off x="-973314" y="1374371"/>
            <a:ext cx="2832197" cy="2832196"/>
          </a:xfrm>
          <a:custGeom>
            <a:avLst/>
            <a:gdLst>
              <a:gd name="connsiteX0" fmla="*/ 3041414 w 6692428"/>
              <a:gd name="connsiteY0" fmla="*/ 4997548 h 6692426"/>
              <a:gd name="connsiteX1" fmla="*/ 3041414 w 6692428"/>
              <a:gd name="connsiteY1" fmla="*/ 6692426 h 6692426"/>
              <a:gd name="connsiteX2" fmla="*/ 3002611 w 6692428"/>
              <a:gd name="connsiteY2" fmla="*/ 6689476 h 6692426"/>
              <a:gd name="connsiteX3" fmla="*/ 2951 w 6692428"/>
              <a:gd name="connsiteY3" fmla="*/ 3689816 h 6692426"/>
              <a:gd name="connsiteX4" fmla="*/ 0 w 6692428"/>
              <a:gd name="connsiteY4" fmla="*/ 3651014 h 6692426"/>
              <a:gd name="connsiteX5" fmla="*/ 1694880 w 6692428"/>
              <a:gd name="connsiteY5" fmla="*/ 3651014 h 6692426"/>
              <a:gd name="connsiteX6" fmla="*/ 1700045 w 6692428"/>
              <a:gd name="connsiteY6" fmla="*/ 3684854 h 6692426"/>
              <a:gd name="connsiteX7" fmla="*/ 3007574 w 6692428"/>
              <a:gd name="connsiteY7" fmla="*/ 4992384 h 6692426"/>
              <a:gd name="connsiteX8" fmla="*/ 3041414 w 6692428"/>
              <a:gd name="connsiteY8" fmla="*/ 0 h 6692426"/>
              <a:gd name="connsiteX9" fmla="*/ 3041414 w 6692428"/>
              <a:gd name="connsiteY9" fmla="*/ 1694881 h 6692426"/>
              <a:gd name="connsiteX10" fmla="*/ 3007574 w 6692428"/>
              <a:gd name="connsiteY10" fmla="*/ 1700045 h 6692426"/>
              <a:gd name="connsiteX11" fmla="*/ 1700045 w 6692428"/>
              <a:gd name="connsiteY11" fmla="*/ 3007574 h 6692426"/>
              <a:gd name="connsiteX12" fmla="*/ 1694880 w 6692428"/>
              <a:gd name="connsiteY12" fmla="*/ 3041413 h 6692426"/>
              <a:gd name="connsiteX13" fmla="*/ 0 w 6692428"/>
              <a:gd name="connsiteY13" fmla="*/ 3041413 h 6692426"/>
              <a:gd name="connsiteX14" fmla="*/ 2951 w 6692428"/>
              <a:gd name="connsiteY14" fmla="*/ 3002610 h 6692426"/>
              <a:gd name="connsiteX15" fmla="*/ 3002611 w 6692428"/>
              <a:gd name="connsiteY15" fmla="*/ 2950 h 6692426"/>
              <a:gd name="connsiteX16" fmla="*/ 6692428 w 6692428"/>
              <a:gd name="connsiteY16" fmla="*/ 3041413 h 6692426"/>
              <a:gd name="connsiteX17" fmla="*/ 4997548 w 6692428"/>
              <a:gd name="connsiteY17" fmla="*/ 3041413 h 6692426"/>
              <a:gd name="connsiteX18" fmla="*/ 4992383 w 6692428"/>
              <a:gd name="connsiteY18" fmla="*/ 3007574 h 6692426"/>
              <a:gd name="connsiteX19" fmla="*/ 3684854 w 6692428"/>
              <a:gd name="connsiteY19" fmla="*/ 1700045 h 6692426"/>
              <a:gd name="connsiteX20" fmla="*/ 3651014 w 6692428"/>
              <a:gd name="connsiteY20" fmla="*/ 1694881 h 6692426"/>
              <a:gd name="connsiteX21" fmla="*/ 3651014 w 6692428"/>
              <a:gd name="connsiteY21" fmla="*/ 0 h 6692426"/>
              <a:gd name="connsiteX22" fmla="*/ 3689817 w 6692428"/>
              <a:gd name="connsiteY22" fmla="*/ 2950 h 6692426"/>
              <a:gd name="connsiteX23" fmla="*/ 6689477 w 6692428"/>
              <a:gd name="connsiteY23" fmla="*/ 3002610 h 6692426"/>
              <a:gd name="connsiteX24" fmla="*/ 6692428 w 6692428"/>
              <a:gd name="connsiteY24" fmla="*/ 3651014 h 6692426"/>
              <a:gd name="connsiteX25" fmla="*/ 6689477 w 6692428"/>
              <a:gd name="connsiteY25" fmla="*/ 3689816 h 6692426"/>
              <a:gd name="connsiteX26" fmla="*/ 3689817 w 6692428"/>
              <a:gd name="connsiteY26" fmla="*/ 6689476 h 6692426"/>
              <a:gd name="connsiteX27" fmla="*/ 3651014 w 6692428"/>
              <a:gd name="connsiteY27" fmla="*/ 6692426 h 6692426"/>
              <a:gd name="connsiteX28" fmla="*/ 3651014 w 6692428"/>
              <a:gd name="connsiteY28" fmla="*/ 4997548 h 6692426"/>
              <a:gd name="connsiteX29" fmla="*/ 3684854 w 6692428"/>
              <a:gd name="connsiteY29" fmla="*/ 4992384 h 6692426"/>
              <a:gd name="connsiteX30" fmla="*/ 4992383 w 6692428"/>
              <a:gd name="connsiteY30" fmla="*/ 3684854 h 6692426"/>
              <a:gd name="connsiteX31" fmla="*/ 4997548 w 6692428"/>
              <a:gd name="connsiteY31" fmla="*/ 3651014 h 669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92428" h="6692426">
                <a:moveTo>
                  <a:pt x="3041414" y="4997548"/>
                </a:moveTo>
                <a:lnTo>
                  <a:pt x="3041414" y="6692426"/>
                </a:lnTo>
                <a:lnTo>
                  <a:pt x="3002611" y="6689476"/>
                </a:lnTo>
                <a:cubicBezTo>
                  <a:pt x="1420975" y="6528852"/>
                  <a:pt x="163575" y="5271452"/>
                  <a:pt x="2951" y="3689816"/>
                </a:cubicBezTo>
                <a:lnTo>
                  <a:pt x="0" y="3651014"/>
                </a:lnTo>
                <a:lnTo>
                  <a:pt x="1694880" y="3651014"/>
                </a:lnTo>
                <a:lnTo>
                  <a:pt x="1700045" y="3684854"/>
                </a:lnTo>
                <a:cubicBezTo>
                  <a:pt x="1834344" y="4341158"/>
                  <a:pt x="2351270" y="4858084"/>
                  <a:pt x="3007574" y="4992384"/>
                </a:cubicBezTo>
                <a:close/>
                <a:moveTo>
                  <a:pt x="3041414" y="0"/>
                </a:moveTo>
                <a:lnTo>
                  <a:pt x="3041414" y="1694881"/>
                </a:lnTo>
                <a:lnTo>
                  <a:pt x="3007574" y="1700045"/>
                </a:lnTo>
                <a:cubicBezTo>
                  <a:pt x="2351270" y="1834344"/>
                  <a:pt x="1834344" y="2351270"/>
                  <a:pt x="1700045" y="3007574"/>
                </a:cubicBezTo>
                <a:lnTo>
                  <a:pt x="1694880" y="3041413"/>
                </a:lnTo>
                <a:lnTo>
                  <a:pt x="0" y="3041413"/>
                </a:lnTo>
                <a:lnTo>
                  <a:pt x="2951" y="3002610"/>
                </a:lnTo>
                <a:cubicBezTo>
                  <a:pt x="163576" y="1420974"/>
                  <a:pt x="1420976" y="163575"/>
                  <a:pt x="3002611" y="2950"/>
                </a:cubicBezTo>
                <a:close/>
                <a:moveTo>
                  <a:pt x="6692428" y="3041413"/>
                </a:moveTo>
                <a:lnTo>
                  <a:pt x="4997548" y="3041413"/>
                </a:lnTo>
                <a:lnTo>
                  <a:pt x="4992383" y="3007574"/>
                </a:lnTo>
                <a:cubicBezTo>
                  <a:pt x="4858084" y="2351270"/>
                  <a:pt x="4341158" y="1834344"/>
                  <a:pt x="3684854" y="1700045"/>
                </a:cubicBezTo>
                <a:lnTo>
                  <a:pt x="3651014" y="1694881"/>
                </a:lnTo>
                <a:lnTo>
                  <a:pt x="3651014" y="0"/>
                </a:lnTo>
                <a:lnTo>
                  <a:pt x="3689817" y="2950"/>
                </a:lnTo>
                <a:cubicBezTo>
                  <a:pt x="5271453" y="163575"/>
                  <a:pt x="6528853" y="1420975"/>
                  <a:pt x="6689477" y="3002610"/>
                </a:cubicBezTo>
                <a:close/>
                <a:moveTo>
                  <a:pt x="6692428" y="3651014"/>
                </a:moveTo>
                <a:lnTo>
                  <a:pt x="6689477" y="3689816"/>
                </a:lnTo>
                <a:cubicBezTo>
                  <a:pt x="6528853" y="5271452"/>
                  <a:pt x="5271452" y="6528852"/>
                  <a:pt x="3689817" y="6689476"/>
                </a:cubicBezTo>
                <a:lnTo>
                  <a:pt x="3651014" y="6692426"/>
                </a:lnTo>
                <a:lnTo>
                  <a:pt x="3651014" y="4997548"/>
                </a:lnTo>
                <a:lnTo>
                  <a:pt x="3684854" y="4992384"/>
                </a:lnTo>
                <a:cubicBezTo>
                  <a:pt x="4341158" y="4858084"/>
                  <a:pt x="4858084" y="4341158"/>
                  <a:pt x="4992383" y="3684854"/>
                </a:cubicBezTo>
                <a:lnTo>
                  <a:pt x="4997548" y="3651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sz="850"/>
          </a:p>
        </p:txBody>
      </p:sp>
      <p:pic>
        <p:nvPicPr>
          <p:cNvPr id="63" name="Kép 62" descr="A képen szimbólum, kör, embléma, tervezés látható&#10;&#10;Automatikusan generált leírás">
            <a:extLst>
              <a:ext uri="{FF2B5EF4-FFF2-40B4-BE49-F238E27FC236}">
                <a16:creationId xmlns:a16="http://schemas.microsoft.com/office/drawing/2014/main" id="{D45C605B-29E8-788E-8A7A-1DA24FE2F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30" y="2276265"/>
            <a:ext cx="299163" cy="2993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1F8897C3-BB79-3414-70D2-5986C5442412}"/>
              </a:ext>
            </a:extLst>
          </p:cNvPr>
          <p:cNvSpPr/>
          <p:nvPr/>
        </p:nvSpPr>
        <p:spPr>
          <a:xfrm>
            <a:off x="2035182" y="334298"/>
            <a:ext cx="3550186" cy="1840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50"/>
          </a:p>
        </p:txBody>
      </p:sp>
      <p:sp>
        <p:nvSpPr>
          <p:cNvPr id="5" name="L alak 4">
            <a:extLst>
              <a:ext uri="{FF2B5EF4-FFF2-40B4-BE49-F238E27FC236}">
                <a16:creationId xmlns:a16="http://schemas.microsoft.com/office/drawing/2014/main" id="{A6A7D004-B7B3-D07D-B562-A607167883D8}"/>
              </a:ext>
            </a:extLst>
          </p:cNvPr>
          <p:cNvSpPr/>
          <p:nvPr/>
        </p:nvSpPr>
        <p:spPr>
          <a:xfrm rot="2700000" flipH="1" flipV="1">
            <a:off x="1902249" y="626492"/>
            <a:ext cx="279856" cy="279856"/>
          </a:xfrm>
          <a:prstGeom prst="corner">
            <a:avLst/>
          </a:prstGeom>
          <a:solidFill>
            <a:srgbClr val="AD83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5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063C920-4C47-3349-98EC-B96AA5B157F0}"/>
              </a:ext>
            </a:extLst>
          </p:cNvPr>
          <p:cNvSpPr txBox="1"/>
          <p:nvPr/>
        </p:nvSpPr>
        <p:spPr>
          <a:xfrm>
            <a:off x="2309644" y="550610"/>
            <a:ext cx="2776655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buClr>
                <a:srgbClr val="B28353"/>
              </a:buClr>
            </a:pPr>
            <a:r>
              <a:rPr lang="hu-HU" sz="1133" b="1" spc="5" dirty="0">
                <a:solidFill>
                  <a:srgbClr val="12795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Gazdaságtudományi, Egészségtudományi és Szociális Kar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E906BC3-F732-7A25-EDA7-33DD8E39D6FB}"/>
              </a:ext>
            </a:extLst>
          </p:cNvPr>
          <p:cNvSpPr txBox="1"/>
          <p:nvPr/>
        </p:nvSpPr>
        <p:spPr>
          <a:xfrm>
            <a:off x="2272120" y="1034918"/>
            <a:ext cx="3076210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249"/>
            <a:r>
              <a:rPr lang="hu-HU" sz="803" dirty="0">
                <a:solidFill>
                  <a:srgbClr val="494949"/>
                </a:solidFill>
                <a:latin typeface="Arial" panose="020B0604020202020204" pitchFamily="34" charset="0"/>
              </a:rPr>
              <a:t>A GESZK a Károli legfiatalabb </a:t>
            </a:r>
            <a:r>
              <a:rPr lang="hu-HU" sz="803" dirty="0" err="1">
                <a:solidFill>
                  <a:srgbClr val="494949"/>
                </a:solidFill>
                <a:latin typeface="Arial" panose="020B0604020202020204" pitchFamily="34" charset="0"/>
              </a:rPr>
              <a:t>kara</a:t>
            </a:r>
            <a:r>
              <a:rPr lang="hu-HU" sz="803" dirty="0">
                <a:solidFill>
                  <a:srgbClr val="494949"/>
                </a:solidFill>
                <a:latin typeface="Arial" panose="020B0604020202020204" pitchFamily="34" charset="0"/>
              </a:rPr>
              <a:t>, amely fiatal kora ellenére folyamatosan fejlődik.</a:t>
            </a:r>
            <a:endParaRPr lang="hu-HU" sz="803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62C9B23-093A-01A0-B576-CFFB114C58E3}"/>
              </a:ext>
            </a:extLst>
          </p:cNvPr>
          <p:cNvSpPr txBox="1"/>
          <p:nvPr/>
        </p:nvSpPr>
        <p:spPr>
          <a:xfrm>
            <a:off x="2272120" y="1391708"/>
            <a:ext cx="3076210" cy="46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3" dirty="0">
                <a:solidFill>
                  <a:srgbClr val="494949"/>
                </a:solidFill>
                <a:latin typeface="Arial" panose="020B0604020202020204" pitchFamily="34" charset="0"/>
              </a:rPr>
              <a:t>A karon több kutatóműhely és tudományos szervezet is működik, amelyek munkájában a hallgatók is rendszeresen részt vesznek.</a:t>
            </a:r>
            <a:endParaRPr lang="hu-HU" sz="803" dirty="0"/>
          </a:p>
        </p:txBody>
      </p:sp>
      <p:pic>
        <p:nvPicPr>
          <p:cNvPr id="8" name="logo.png" descr="logo.png">
            <a:extLst>
              <a:ext uri="{FF2B5EF4-FFF2-40B4-BE49-F238E27FC236}">
                <a16:creationId xmlns:a16="http://schemas.microsoft.com/office/drawing/2014/main" id="{585CB572-E89E-8339-8094-E8E91B9D96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04" y="126719"/>
            <a:ext cx="529308" cy="529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Kép 8" descr="A képen képernyőkép, clipart, szimbólum, Grafika látható&#10;&#10;Automatikusan generált leírás">
            <a:extLst>
              <a:ext uri="{FF2B5EF4-FFF2-40B4-BE49-F238E27FC236}">
                <a16:creationId xmlns:a16="http://schemas.microsoft.com/office/drawing/2014/main" id="{AB0B33DC-83A0-8B02-F0D7-8BFE1273C8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" y="2864682"/>
            <a:ext cx="299163" cy="299163"/>
          </a:xfrm>
          <a:prstGeom prst="rect">
            <a:avLst/>
          </a:prstGeom>
        </p:spPr>
      </p:pic>
      <p:pic>
        <p:nvPicPr>
          <p:cNvPr id="10" name="Kép 9" descr="A képen Emberi arc, clipart, illusztráció, rajzfilm látható&#10;&#10;Automatikusan generált leírás">
            <a:extLst>
              <a:ext uri="{FF2B5EF4-FFF2-40B4-BE49-F238E27FC236}">
                <a16:creationId xmlns:a16="http://schemas.microsoft.com/office/drawing/2014/main" id="{79ECC987-A6C6-B8E9-4F3B-401588AE4A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30" y="2853470"/>
            <a:ext cx="299163" cy="321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3" name="Kép 12" descr="A képen rajzfilm, Téglalap, képernyőkép, tervezés látható&#10;&#10;Automatikusan generált leírás">
            <a:extLst>
              <a:ext uri="{FF2B5EF4-FFF2-40B4-BE49-F238E27FC236}">
                <a16:creationId xmlns:a16="http://schemas.microsoft.com/office/drawing/2014/main" id="{F72219B6-9061-79C8-5556-0D1BBE7D8D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" y="2276336"/>
            <a:ext cx="299163" cy="299163"/>
          </a:xfrm>
          <a:prstGeom prst="rect">
            <a:avLst/>
          </a:prstGeom>
        </p:spPr>
      </p:pic>
      <p:pic>
        <p:nvPicPr>
          <p:cNvPr id="14" name="Kép 13" descr="A képen képernyőkép, tervezés, szimbólum, kör látható&#10;&#10;Automatikusan generált leírás">
            <a:extLst>
              <a:ext uri="{FF2B5EF4-FFF2-40B4-BE49-F238E27FC236}">
                <a16:creationId xmlns:a16="http://schemas.microsoft.com/office/drawing/2014/main" id="{87C1F3B1-A89B-6A59-1CAC-66BBEA9E3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93" y="1779177"/>
            <a:ext cx="490709" cy="490709"/>
          </a:xfrm>
          <a:prstGeom prst="rect">
            <a:avLst/>
          </a:prstGeom>
        </p:spPr>
      </p:pic>
      <p:pic>
        <p:nvPicPr>
          <p:cNvPr id="17" name="Kép 16" descr="A képen kültéri, ablak, épület, ég látható&#10;&#10;Automatikusan generált leírás">
            <a:extLst>
              <a:ext uri="{FF2B5EF4-FFF2-40B4-BE49-F238E27FC236}">
                <a16:creationId xmlns:a16="http://schemas.microsoft.com/office/drawing/2014/main" id="{D92E0603-FB92-955D-F707-1B5F421ADA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4" b="5925"/>
          <a:stretch/>
        </p:blipFill>
        <p:spPr>
          <a:xfrm>
            <a:off x="3457553" y="1953483"/>
            <a:ext cx="1998909" cy="107076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056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ruházat, személy, fal, ruha látható&#10;&#10;Automatikusan generált leírás">
            <a:extLst>
              <a:ext uri="{FF2B5EF4-FFF2-40B4-BE49-F238E27FC236}">
                <a16:creationId xmlns:a16="http://schemas.microsoft.com/office/drawing/2014/main" id="{9C185CA3-EC7B-C51D-3A85-2A6F985361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232" y="0"/>
            <a:ext cx="5757335" cy="3238500"/>
          </a:xfrm>
          <a:prstGeom prst="rect">
            <a:avLst/>
          </a:prstGeom>
        </p:spPr>
      </p:pic>
      <p:sp>
        <p:nvSpPr>
          <p:cNvPr id="28" name="Szabadkézi sokszög: alakzat 27">
            <a:extLst>
              <a:ext uri="{FF2B5EF4-FFF2-40B4-BE49-F238E27FC236}">
                <a16:creationId xmlns:a16="http://schemas.microsoft.com/office/drawing/2014/main" id="{F4657566-86A6-6716-6E17-C41F2F2EC812}"/>
              </a:ext>
            </a:extLst>
          </p:cNvPr>
          <p:cNvSpPr/>
          <p:nvPr/>
        </p:nvSpPr>
        <p:spPr>
          <a:xfrm rot="10800000">
            <a:off x="-973314" y="1374371"/>
            <a:ext cx="2832197" cy="2832196"/>
          </a:xfrm>
          <a:custGeom>
            <a:avLst/>
            <a:gdLst>
              <a:gd name="connsiteX0" fmla="*/ 3041414 w 6692428"/>
              <a:gd name="connsiteY0" fmla="*/ 4997548 h 6692426"/>
              <a:gd name="connsiteX1" fmla="*/ 3041414 w 6692428"/>
              <a:gd name="connsiteY1" fmla="*/ 6692426 h 6692426"/>
              <a:gd name="connsiteX2" fmla="*/ 3002611 w 6692428"/>
              <a:gd name="connsiteY2" fmla="*/ 6689476 h 6692426"/>
              <a:gd name="connsiteX3" fmla="*/ 2951 w 6692428"/>
              <a:gd name="connsiteY3" fmla="*/ 3689816 h 6692426"/>
              <a:gd name="connsiteX4" fmla="*/ 0 w 6692428"/>
              <a:gd name="connsiteY4" fmla="*/ 3651014 h 6692426"/>
              <a:gd name="connsiteX5" fmla="*/ 1694880 w 6692428"/>
              <a:gd name="connsiteY5" fmla="*/ 3651014 h 6692426"/>
              <a:gd name="connsiteX6" fmla="*/ 1700045 w 6692428"/>
              <a:gd name="connsiteY6" fmla="*/ 3684854 h 6692426"/>
              <a:gd name="connsiteX7" fmla="*/ 3007574 w 6692428"/>
              <a:gd name="connsiteY7" fmla="*/ 4992384 h 6692426"/>
              <a:gd name="connsiteX8" fmla="*/ 3041414 w 6692428"/>
              <a:gd name="connsiteY8" fmla="*/ 0 h 6692426"/>
              <a:gd name="connsiteX9" fmla="*/ 3041414 w 6692428"/>
              <a:gd name="connsiteY9" fmla="*/ 1694881 h 6692426"/>
              <a:gd name="connsiteX10" fmla="*/ 3007574 w 6692428"/>
              <a:gd name="connsiteY10" fmla="*/ 1700045 h 6692426"/>
              <a:gd name="connsiteX11" fmla="*/ 1700045 w 6692428"/>
              <a:gd name="connsiteY11" fmla="*/ 3007574 h 6692426"/>
              <a:gd name="connsiteX12" fmla="*/ 1694880 w 6692428"/>
              <a:gd name="connsiteY12" fmla="*/ 3041413 h 6692426"/>
              <a:gd name="connsiteX13" fmla="*/ 0 w 6692428"/>
              <a:gd name="connsiteY13" fmla="*/ 3041413 h 6692426"/>
              <a:gd name="connsiteX14" fmla="*/ 2951 w 6692428"/>
              <a:gd name="connsiteY14" fmla="*/ 3002610 h 6692426"/>
              <a:gd name="connsiteX15" fmla="*/ 3002611 w 6692428"/>
              <a:gd name="connsiteY15" fmla="*/ 2950 h 6692426"/>
              <a:gd name="connsiteX16" fmla="*/ 6692428 w 6692428"/>
              <a:gd name="connsiteY16" fmla="*/ 3041413 h 6692426"/>
              <a:gd name="connsiteX17" fmla="*/ 4997548 w 6692428"/>
              <a:gd name="connsiteY17" fmla="*/ 3041413 h 6692426"/>
              <a:gd name="connsiteX18" fmla="*/ 4992383 w 6692428"/>
              <a:gd name="connsiteY18" fmla="*/ 3007574 h 6692426"/>
              <a:gd name="connsiteX19" fmla="*/ 3684854 w 6692428"/>
              <a:gd name="connsiteY19" fmla="*/ 1700045 h 6692426"/>
              <a:gd name="connsiteX20" fmla="*/ 3651014 w 6692428"/>
              <a:gd name="connsiteY20" fmla="*/ 1694881 h 6692426"/>
              <a:gd name="connsiteX21" fmla="*/ 3651014 w 6692428"/>
              <a:gd name="connsiteY21" fmla="*/ 0 h 6692426"/>
              <a:gd name="connsiteX22" fmla="*/ 3689817 w 6692428"/>
              <a:gd name="connsiteY22" fmla="*/ 2950 h 6692426"/>
              <a:gd name="connsiteX23" fmla="*/ 6689477 w 6692428"/>
              <a:gd name="connsiteY23" fmla="*/ 3002610 h 6692426"/>
              <a:gd name="connsiteX24" fmla="*/ 6692428 w 6692428"/>
              <a:gd name="connsiteY24" fmla="*/ 3651014 h 6692426"/>
              <a:gd name="connsiteX25" fmla="*/ 6689477 w 6692428"/>
              <a:gd name="connsiteY25" fmla="*/ 3689816 h 6692426"/>
              <a:gd name="connsiteX26" fmla="*/ 3689817 w 6692428"/>
              <a:gd name="connsiteY26" fmla="*/ 6689476 h 6692426"/>
              <a:gd name="connsiteX27" fmla="*/ 3651014 w 6692428"/>
              <a:gd name="connsiteY27" fmla="*/ 6692426 h 6692426"/>
              <a:gd name="connsiteX28" fmla="*/ 3651014 w 6692428"/>
              <a:gd name="connsiteY28" fmla="*/ 4997548 h 6692426"/>
              <a:gd name="connsiteX29" fmla="*/ 3684854 w 6692428"/>
              <a:gd name="connsiteY29" fmla="*/ 4992384 h 6692426"/>
              <a:gd name="connsiteX30" fmla="*/ 4992383 w 6692428"/>
              <a:gd name="connsiteY30" fmla="*/ 3684854 h 6692426"/>
              <a:gd name="connsiteX31" fmla="*/ 4997548 w 6692428"/>
              <a:gd name="connsiteY31" fmla="*/ 3651014 h 669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92428" h="6692426">
                <a:moveTo>
                  <a:pt x="3041414" y="4997548"/>
                </a:moveTo>
                <a:lnTo>
                  <a:pt x="3041414" y="6692426"/>
                </a:lnTo>
                <a:lnTo>
                  <a:pt x="3002611" y="6689476"/>
                </a:lnTo>
                <a:cubicBezTo>
                  <a:pt x="1420975" y="6528852"/>
                  <a:pt x="163575" y="5271452"/>
                  <a:pt x="2951" y="3689816"/>
                </a:cubicBezTo>
                <a:lnTo>
                  <a:pt x="0" y="3651014"/>
                </a:lnTo>
                <a:lnTo>
                  <a:pt x="1694880" y="3651014"/>
                </a:lnTo>
                <a:lnTo>
                  <a:pt x="1700045" y="3684854"/>
                </a:lnTo>
                <a:cubicBezTo>
                  <a:pt x="1834344" y="4341158"/>
                  <a:pt x="2351270" y="4858084"/>
                  <a:pt x="3007574" y="4992384"/>
                </a:cubicBezTo>
                <a:close/>
                <a:moveTo>
                  <a:pt x="3041414" y="0"/>
                </a:moveTo>
                <a:lnTo>
                  <a:pt x="3041414" y="1694881"/>
                </a:lnTo>
                <a:lnTo>
                  <a:pt x="3007574" y="1700045"/>
                </a:lnTo>
                <a:cubicBezTo>
                  <a:pt x="2351270" y="1834344"/>
                  <a:pt x="1834344" y="2351270"/>
                  <a:pt x="1700045" y="3007574"/>
                </a:cubicBezTo>
                <a:lnTo>
                  <a:pt x="1694880" y="3041413"/>
                </a:lnTo>
                <a:lnTo>
                  <a:pt x="0" y="3041413"/>
                </a:lnTo>
                <a:lnTo>
                  <a:pt x="2951" y="3002610"/>
                </a:lnTo>
                <a:cubicBezTo>
                  <a:pt x="163576" y="1420974"/>
                  <a:pt x="1420976" y="163575"/>
                  <a:pt x="3002611" y="2950"/>
                </a:cubicBezTo>
                <a:close/>
                <a:moveTo>
                  <a:pt x="6692428" y="3041413"/>
                </a:moveTo>
                <a:lnTo>
                  <a:pt x="4997548" y="3041413"/>
                </a:lnTo>
                <a:lnTo>
                  <a:pt x="4992383" y="3007574"/>
                </a:lnTo>
                <a:cubicBezTo>
                  <a:pt x="4858084" y="2351270"/>
                  <a:pt x="4341158" y="1834344"/>
                  <a:pt x="3684854" y="1700045"/>
                </a:cubicBezTo>
                <a:lnTo>
                  <a:pt x="3651014" y="1694881"/>
                </a:lnTo>
                <a:lnTo>
                  <a:pt x="3651014" y="0"/>
                </a:lnTo>
                <a:lnTo>
                  <a:pt x="3689817" y="2950"/>
                </a:lnTo>
                <a:cubicBezTo>
                  <a:pt x="5271453" y="163575"/>
                  <a:pt x="6528853" y="1420975"/>
                  <a:pt x="6689477" y="3002610"/>
                </a:cubicBezTo>
                <a:close/>
                <a:moveTo>
                  <a:pt x="6692428" y="3651014"/>
                </a:moveTo>
                <a:lnTo>
                  <a:pt x="6689477" y="3689816"/>
                </a:lnTo>
                <a:cubicBezTo>
                  <a:pt x="6528853" y="5271452"/>
                  <a:pt x="5271452" y="6528852"/>
                  <a:pt x="3689817" y="6689476"/>
                </a:cubicBezTo>
                <a:lnTo>
                  <a:pt x="3651014" y="6692426"/>
                </a:lnTo>
                <a:lnTo>
                  <a:pt x="3651014" y="4997548"/>
                </a:lnTo>
                <a:lnTo>
                  <a:pt x="3684854" y="4992384"/>
                </a:lnTo>
                <a:cubicBezTo>
                  <a:pt x="4341158" y="4858084"/>
                  <a:pt x="4858084" y="4341158"/>
                  <a:pt x="4992383" y="3684854"/>
                </a:cubicBezTo>
                <a:lnTo>
                  <a:pt x="4997548" y="3651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sz="850"/>
          </a:p>
        </p:txBody>
      </p:sp>
      <p:pic>
        <p:nvPicPr>
          <p:cNvPr id="61" name="Kép 60" descr="A képen Emberi arc, clipart, illusztráció, rajzfilm látható&#10;&#10;Automatikusan generált leírás">
            <a:extLst>
              <a:ext uri="{FF2B5EF4-FFF2-40B4-BE49-F238E27FC236}">
                <a16:creationId xmlns:a16="http://schemas.microsoft.com/office/drawing/2014/main" id="{4C82D5A2-C24A-6C09-17D1-A5DFD4C92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30" y="2853470"/>
            <a:ext cx="299163" cy="321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3" name="Kép 62" descr="A képen szimbólum, kör, embléma, tervezés látható&#10;&#10;Automatikusan generált leírás">
            <a:extLst>
              <a:ext uri="{FF2B5EF4-FFF2-40B4-BE49-F238E27FC236}">
                <a16:creationId xmlns:a16="http://schemas.microsoft.com/office/drawing/2014/main" id="{D45C605B-29E8-788E-8A7A-1DA24FE2F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30" y="2276265"/>
            <a:ext cx="299163" cy="2993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93BFF2F7-E5BF-5FF6-5BA3-3CF3E23DF491}"/>
              </a:ext>
            </a:extLst>
          </p:cNvPr>
          <p:cNvSpPr/>
          <p:nvPr/>
        </p:nvSpPr>
        <p:spPr>
          <a:xfrm>
            <a:off x="2035182" y="334298"/>
            <a:ext cx="3550186" cy="1840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50"/>
          </a:p>
        </p:txBody>
      </p:sp>
      <p:sp>
        <p:nvSpPr>
          <p:cNvPr id="5" name="L alak 4">
            <a:extLst>
              <a:ext uri="{FF2B5EF4-FFF2-40B4-BE49-F238E27FC236}">
                <a16:creationId xmlns:a16="http://schemas.microsoft.com/office/drawing/2014/main" id="{CB232830-67E6-659F-402C-BA4C35E75DE3}"/>
              </a:ext>
            </a:extLst>
          </p:cNvPr>
          <p:cNvSpPr/>
          <p:nvPr/>
        </p:nvSpPr>
        <p:spPr>
          <a:xfrm rot="2700000" flipH="1" flipV="1">
            <a:off x="1902249" y="626492"/>
            <a:ext cx="279856" cy="279856"/>
          </a:xfrm>
          <a:prstGeom prst="corner">
            <a:avLst/>
          </a:prstGeom>
          <a:solidFill>
            <a:srgbClr val="AD83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5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8E757F4-AA56-5412-E060-972BA52A325F}"/>
              </a:ext>
            </a:extLst>
          </p:cNvPr>
          <p:cNvSpPr txBox="1"/>
          <p:nvPr/>
        </p:nvSpPr>
        <p:spPr>
          <a:xfrm>
            <a:off x="2328216" y="657415"/>
            <a:ext cx="2149714" cy="26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buClr>
                <a:srgbClr val="B28353"/>
              </a:buClr>
            </a:pPr>
            <a:r>
              <a:rPr lang="hu-HU" sz="1133" b="1" spc="5" dirty="0">
                <a:solidFill>
                  <a:srgbClr val="12795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Hittudományi Kar</a:t>
            </a:r>
          </a:p>
        </p:txBody>
      </p:sp>
      <p:pic>
        <p:nvPicPr>
          <p:cNvPr id="9" name="Kép 8" descr="A képen kültéri, ég, fa, ablak látható&#10;&#10;Automatikusan generált leírás">
            <a:extLst>
              <a:ext uri="{FF2B5EF4-FFF2-40B4-BE49-F238E27FC236}">
                <a16:creationId xmlns:a16="http://schemas.microsoft.com/office/drawing/2014/main" id="{EBA12418-D1E9-26A8-AE58-FE138D83E8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529" y="1953484"/>
            <a:ext cx="1972466" cy="1070768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FD98EBE-3063-E081-DFB8-77545A9C665B}"/>
              </a:ext>
            </a:extLst>
          </p:cNvPr>
          <p:cNvSpPr txBox="1"/>
          <p:nvPr/>
        </p:nvSpPr>
        <p:spPr>
          <a:xfrm>
            <a:off x="2272119" y="972156"/>
            <a:ext cx="3076210" cy="46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249"/>
            <a:r>
              <a:rPr lang="hu-HU" sz="803" dirty="0">
                <a:solidFill>
                  <a:srgbClr val="494949"/>
                </a:solidFill>
                <a:latin typeface="Arial" panose="020B0604020202020204" pitchFamily="34" charset="0"/>
              </a:rPr>
              <a:t>A képzésben részt vevő hallgatók számára </a:t>
            </a:r>
            <a:r>
              <a:rPr lang="hu-HU" sz="803" b="1" dirty="0">
                <a:solidFill>
                  <a:srgbClr val="494949"/>
                </a:solidFill>
                <a:latin typeface="Arial" panose="020B0604020202020204" pitchFamily="34" charset="0"/>
              </a:rPr>
              <a:t>jól felszerelt szakkönyvtár és modern oktatási épület, valamint kollégium </a:t>
            </a:r>
            <a:r>
              <a:rPr lang="hu-HU" sz="803" dirty="0">
                <a:solidFill>
                  <a:srgbClr val="494949"/>
                </a:solidFill>
                <a:latin typeface="Arial" panose="020B0604020202020204" pitchFamily="34" charset="0"/>
              </a:rPr>
              <a:t>érhető el, amely minden 21. századi igényt kielégít.</a:t>
            </a:r>
            <a:endParaRPr lang="hu-HU" sz="803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9B7A76B-4CDD-7D2F-93B4-5B5040A0F517}"/>
              </a:ext>
            </a:extLst>
          </p:cNvPr>
          <p:cNvSpPr txBox="1"/>
          <p:nvPr/>
        </p:nvSpPr>
        <p:spPr>
          <a:xfrm>
            <a:off x="2272119" y="1483233"/>
            <a:ext cx="3076210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3" dirty="0">
                <a:solidFill>
                  <a:srgbClr val="494949"/>
                </a:solidFill>
                <a:latin typeface="Arial" panose="020B0604020202020204" pitchFamily="34" charset="0"/>
              </a:rPr>
              <a:t>A karon rendszeres külföldi és belföldi kirándulásokat, tanulmányutakat szerveznek a hallgatók számára.</a:t>
            </a:r>
            <a:endParaRPr lang="hu-HU" sz="803" dirty="0"/>
          </a:p>
        </p:txBody>
      </p:sp>
      <p:pic>
        <p:nvPicPr>
          <p:cNvPr id="8" name="logo.png" descr="logo.png">
            <a:extLst>
              <a:ext uri="{FF2B5EF4-FFF2-40B4-BE49-F238E27FC236}">
                <a16:creationId xmlns:a16="http://schemas.microsoft.com/office/drawing/2014/main" id="{5A20A07B-3A76-8F3F-FEED-FD5E7EC39BE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04" y="126719"/>
            <a:ext cx="529308" cy="529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Kép 9" descr="A képen képernyőkép, clipart, szimbólum, Grafika látható&#10;&#10;Automatikusan generált leírás">
            <a:extLst>
              <a:ext uri="{FF2B5EF4-FFF2-40B4-BE49-F238E27FC236}">
                <a16:creationId xmlns:a16="http://schemas.microsoft.com/office/drawing/2014/main" id="{E974CFE8-79E9-0524-938E-3292F3ABD2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" y="2864682"/>
            <a:ext cx="299163" cy="299163"/>
          </a:xfrm>
          <a:prstGeom prst="rect">
            <a:avLst/>
          </a:prstGeom>
        </p:spPr>
      </p:pic>
      <p:pic>
        <p:nvPicPr>
          <p:cNvPr id="11" name="Kép 10" descr="A képen képernyőkép, tervezés, szimbólum, kör látható&#10;&#10;Automatikusan generált leírás">
            <a:extLst>
              <a:ext uri="{FF2B5EF4-FFF2-40B4-BE49-F238E27FC236}">
                <a16:creationId xmlns:a16="http://schemas.microsoft.com/office/drawing/2014/main" id="{257F9ADD-40F0-6E09-962B-E27A34014B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3" y="2570509"/>
            <a:ext cx="299163" cy="299163"/>
          </a:xfrm>
          <a:prstGeom prst="rect">
            <a:avLst/>
          </a:prstGeom>
        </p:spPr>
      </p:pic>
      <p:pic>
        <p:nvPicPr>
          <p:cNvPr id="13" name="Kép 12" descr="A képen rajzfilm, Téglalap, képernyőkép, tervezés látható&#10;&#10;Automatikusan generált leírás">
            <a:extLst>
              <a:ext uri="{FF2B5EF4-FFF2-40B4-BE49-F238E27FC236}">
                <a16:creationId xmlns:a16="http://schemas.microsoft.com/office/drawing/2014/main" id="{03BA9BB0-79EC-B6F4-01B7-29EF7D46C9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98" y="1779177"/>
            <a:ext cx="490709" cy="49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11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ruházat, személy, fal, ruha látható&#10;&#10;Automatikusan generált leírás">
            <a:extLst>
              <a:ext uri="{FF2B5EF4-FFF2-40B4-BE49-F238E27FC236}">
                <a16:creationId xmlns:a16="http://schemas.microsoft.com/office/drawing/2014/main" id="{9C185CA3-EC7B-C51D-3A85-2A6F985361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232" y="0"/>
            <a:ext cx="5757335" cy="3238500"/>
          </a:xfrm>
          <a:prstGeom prst="rect">
            <a:avLst/>
          </a:prstGeom>
        </p:spPr>
      </p:pic>
      <p:sp>
        <p:nvSpPr>
          <p:cNvPr id="28" name="Szabadkézi sokszög: alakzat 27">
            <a:extLst>
              <a:ext uri="{FF2B5EF4-FFF2-40B4-BE49-F238E27FC236}">
                <a16:creationId xmlns:a16="http://schemas.microsoft.com/office/drawing/2014/main" id="{F4657566-86A6-6716-6E17-C41F2F2EC812}"/>
              </a:ext>
            </a:extLst>
          </p:cNvPr>
          <p:cNvSpPr/>
          <p:nvPr/>
        </p:nvSpPr>
        <p:spPr>
          <a:xfrm rot="16200000">
            <a:off x="-973314" y="1374371"/>
            <a:ext cx="2832197" cy="2832196"/>
          </a:xfrm>
          <a:custGeom>
            <a:avLst/>
            <a:gdLst>
              <a:gd name="connsiteX0" fmla="*/ 3041414 w 6692428"/>
              <a:gd name="connsiteY0" fmla="*/ 4997548 h 6692426"/>
              <a:gd name="connsiteX1" fmla="*/ 3041414 w 6692428"/>
              <a:gd name="connsiteY1" fmla="*/ 6692426 h 6692426"/>
              <a:gd name="connsiteX2" fmla="*/ 3002611 w 6692428"/>
              <a:gd name="connsiteY2" fmla="*/ 6689476 h 6692426"/>
              <a:gd name="connsiteX3" fmla="*/ 2951 w 6692428"/>
              <a:gd name="connsiteY3" fmla="*/ 3689816 h 6692426"/>
              <a:gd name="connsiteX4" fmla="*/ 0 w 6692428"/>
              <a:gd name="connsiteY4" fmla="*/ 3651014 h 6692426"/>
              <a:gd name="connsiteX5" fmla="*/ 1694880 w 6692428"/>
              <a:gd name="connsiteY5" fmla="*/ 3651014 h 6692426"/>
              <a:gd name="connsiteX6" fmla="*/ 1700045 w 6692428"/>
              <a:gd name="connsiteY6" fmla="*/ 3684854 h 6692426"/>
              <a:gd name="connsiteX7" fmla="*/ 3007574 w 6692428"/>
              <a:gd name="connsiteY7" fmla="*/ 4992384 h 6692426"/>
              <a:gd name="connsiteX8" fmla="*/ 3041414 w 6692428"/>
              <a:gd name="connsiteY8" fmla="*/ 0 h 6692426"/>
              <a:gd name="connsiteX9" fmla="*/ 3041414 w 6692428"/>
              <a:gd name="connsiteY9" fmla="*/ 1694881 h 6692426"/>
              <a:gd name="connsiteX10" fmla="*/ 3007574 w 6692428"/>
              <a:gd name="connsiteY10" fmla="*/ 1700045 h 6692426"/>
              <a:gd name="connsiteX11" fmla="*/ 1700045 w 6692428"/>
              <a:gd name="connsiteY11" fmla="*/ 3007574 h 6692426"/>
              <a:gd name="connsiteX12" fmla="*/ 1694880 w 6692428"/>
              <a:gd name="connsiteY12" fmla="*/ 3041413 h 6692426"/>
              <a:gd name="connsiteX13" fmla="*/ 0 w 6692428"/>
              <a:gd name="connsiteY13" fmla="*/ 3041413 h 6692426"/>
              <a:gd name="connsiteX14" fmla="*/ 2951 w 6692428"/>
              <a:gd name="connsiteY14" fmla="*/ 3002610 h 6692426"/>
              <a:gd name="connsiteX15" fmla="*/ 3002611 w 6692428"/>
              <a:gd name="connsiteY15" fmla="*/ 2950 h 6692426"/>
              <a:gd name="connsiteX16" fmla="*/ 6692428 w 6692428"/>
              <a:gd name="connsiteY16" fmla="*/ 3041413 h 6692426"/>
              <a:gd name="connsiteX17" fmla="*/ 4997548 w 6692428"/>
              <a:gd name="connsiteY17" fmla="*/ 3041413 h 6692426"/>
              <a:gd name="connsiteX18" fmla="*/ 4992383 w 6692428"/>
              <a:gd name="connsiteY18" fmla="*/ 3007574 h 6692426"/>
              <a:gd name="connsiteX19" fmla="*/ 3684854 w 6692428"/>
              <a:gd name="connsiteY19" fmla="*/ 1700045 h 6692426"/>
              <a:gd name="connsiteX20" fmla="*/ 3651014 w 6692428"/>
              <a:gd name="connsiteY20" fmla="*/ 1694881 h 6692426"/>
              <a:gd name="connsiteX21" fmla="*/ 3651014 w 6692428"/>
              <a:gd name="connsiteY21" fmla="*/ 0 h 6692426"/>
              <a:gd name="connsiteX22" fmla="*/ 3689817 w 6692428"/>
              <a:gd name="connsiteY22" fmla="*/ 2950 h 6692426"/>
              <a:gd name="connsiteX23" fmla="*/ 6689477 w 6692428"/>
              <a:gd name="connsiteY23" fmla="*/ 3002610 h 6692426"/>
              <a:gd name="connsiteX24" fmla="*/ 6692428 w 6692428"/>
              <a:gd name="connsiteY24" fmla="*/ 3651014 h 6692426"/>
              <a:gd name="connsiteX25" fmla="*/ 6689477 w 6692428"/>
              <a:gd name="connsiteY25" fmla="*/ 3689816 h 6692426"/>
              <a:gd name="connsiteX26" fmla="*/ 3689817 w 6692428"/>
              <a:gd name="connsiteY26" fmla="*/ 6689476 h 6692426"/>
              <a:gd name="connsiteX27" fmla="*/ 3651014 w 6692428"/>
              <a:gd name="connsiteY27" fmla="*/ 6692426 h 6692426"/>
              <a:gd name="connsiteX28" fmla="*/ 3651014 w 6692428"/>
              <a:gd name="connsiteY28" fmla="*/ 4997548 h 6692426"/>
              <a:gd name="connsiteX29" fmla="*/ 3684854 w 6692428"/>
              <a:gd name="connsiteY29" fmla="*/ 4992384 h 6692426"/>
              <a:gd name="connsiteX30" fmla="*/ 4992383 w 6692428"/>
              <a:gd name="connsiteY30" fmla="*/ 3684854 h 6692426"/>
              <a:gd name="connsiteX31" fmla="*/ 4997548 w 6692428"/>
              <a:gd name="connsiteY31" fmla="*/ 3651014 h 669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92428" h="6692426">
                <a:moveTo>
                  <a:pt x="3041414" y="4997548"/>
                </a:moveTo>
                <a:lnTo>
                  <a:pt x="3041414" y="6692426"/>
                </a:lnTo>
                <a:lnTo>
                  <a:pt x="3002611" y="6689476"/>
                </a:lnTo>
                <a:cubicBezTo>
                  <a:pt x="1420975" y="6528852"/>
                  <a:pt x="163575" y="5271452"/>
                  <a:pt x="2951" y="3689816"/>
                </a:cubicBezTo>
                <a:lnTo>
                  <a:pt x="0" y="3651014"/>
                </a:lnTo>
                <a:lnTo>
                  <a:pt x="1694880" y="3651014"/>
                </a:lnTo>
                <a:lnTo>
                  <a:pt x="1700045" y="3684854"/>
                </a:lnTo>
                <a:cubicBezTo>
                  <a:pt x="1834344" y="4341158"/>
                  <a:pt x="2351270" y="4858084"/>
                  <a:pt x="3007574" y="4992384"/>
                </a:cubicBezTo>
                <a:close/>
                <a:moveTo>
                  <a:pt x="3041414" y="0"/>
                </a:moveTo>
                <a:lnTo>
                  <a:pt x="3041414" y="1694881"/>
                </a:lnTo>
                <a:lnTo>
                  <a:pt x="3007574" y="1700045"/>
                </a:lnTo>
                <a:cubicBezTo>
                  <a:pt x="2351270" y="1834344"/>
                  <a:pt x="1834344" y="2351270"/>
                  <a:pt x="1700045" y="3007574"/>
                </a:cubicBezTo>
                <a:lnTo>
                  <a:pt x="1694880" y="3041413"/>
                </a:lnTo>
                <a:lnTo>
                  <a:pt x="0" y="3041413"/>
                </a:lnTo>
                <a:lnTo>
                  <a:pt x="2951" y="3002610"/>
                </a:lnTo>
                <a:cubicBezTo>
                  <a:pt x="163576" y="1420974"/>
                  <a:pt x="1420976" y="163575"/>
                  <a:pt x="3002611" y="2950"/>
                </a:cubicBezTo>
                <a:close/>
                <a:moveTo>
                  <a:pt x="6692428" y="3041413"/>
                </a:moveTo>
                <a:lnTo>
                  <a:pt x="4997548" y="3041413"/>
                </a:lnTo>
                <a:lnTo>
                  <a:pt x="4992383" y="3007574"/>
                </a:lnTo>
                <a:cubicBezTo>
                  <a:pt x="4858084" y="2351270"/>
                  <a:pt x="4341158" y="1834344"/>
                  <a:pt x="3684854" y="1700045"/>
                </a:cubicBezTo>
                <a:lnTo>
                  <a:pt x="3651014" y="1694881"/>
                </a:lnTo>
                <a:lnTo>
                  <a:pt x="3651014" y="0"/>
                </a:lnTo>
                <a:lnTo>
                  <a:pt x="3689817" y="2950"/>
                </a:lnTo>
                <a:cubicBezTo>
                  <a:pt x="5271453" y="163575"/>
                  <a:pt x="6528853" y="1420975"/>
                  <a:pt x="6689477" y="3002610"/>
                </a:cubicBezTo>
                <a:close/>
                <a:moveTo>
                  <a:pt x="6692428" y="3651014"/>
                </a:moveTo>
                <a:lnTo>
                  <a:pt x="6689477" y="3689816"/>
                </a:lnTo>
                <a:cubicBezTo>
                  <a:pt x="6528853" y="5271452"/>
                  <a:pt x="5271452" y="6528852"/>
                  <a:pt x="3689817" y="6689476"/>
                </a:cubicBezTo>
                <a:lnTo>
                  <a:pt x="3651014" y="6692426"/>
                </a:lnTo>
                <a:lnTo>
                  <a:pt x="3651014" y="4997548"/>
                </a:lnTo>
                <a:lnTo>
                  <a:pt x="3684854" y="4992384"/>
                </a:lnTo>
                <a:cubicBezTo>
                  <a:pt x="4341158" y="4858084"/>
                  <a:pt x="4858084" y="4341158"/>
                  <a:pt x="4992383" y="3684854"/>
                </a:cubicBezTo>
                <a:lnTo>
                  <a:pt x="4997548" y="3651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sz="850"/>
          </a:p>
        </p:txBody>
      </p:sp>
      <p:pic>
        <p:nvPicPr>
          <p:cNvPr id="61" name="Kép 60" descr="A képen Emberi arc, clipart, illusztráció, rajzfilm látható&#10;&#10;Automatikusan generált leírás">
            <a:extLst>
              <a:ext uri="{FF2B5EF4-FFF2-40B4-BE49-F238E27FC236}">
                <a16:creationId xmlns:a16="http://schemas.microsoft.com/office/drawing/2014/main" id="{4C82D5A2-C24A-6C09-17D1-A5DFD4C92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01" y="1764446"/>
            <a:ext cx="456494" cy="4907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3" name="Kép 62" descr="A képen szimbólum, kör, embléma, tervezés látható&#10;&#10;Automatikusan generált leírás">
            <a:extLst>
              <a:ext uri="{FF2B5EF4-FFF2-40B4-BE49-F238E27FC236}">
                <a16:creationId xmlns:a16="http://schemas.microsoft.com/office/drawing/2014/main" id="{D45C605B-29E8-788E-8A7A-1DA24FE2F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30" y="2276265"/>
            <a:ext cx="299163" cy="2993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7CAFEB4B-092E-13EB-4D93-4BA94651F7C3}"/>
              </a:ext>
            </a:extLst>
          </p:cNvPr>
          <p:cNvSpPr/>
          <p:nvPr/>
        </p:nvSpPr>
        <p:spPr>
          <a:xfrm>
            <a:off x="2035182" y="334298"/>
            <a:ext cx="3550186" cy="1840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50"/>
          </a:p>
        </p:txBody>
      </p:sp>
      <p:sp>
        <p:nvSpPr>
          <p:cNvPr id="5" name="L alak 4">
            <a:extLst>
              <a:ext uri="{FF2B5EF4-FFF2-40B4-BE49-F238E27FC236}">
                <a16:creationId xmlns:a16="http://schemas.microsoft.com/office/drawing/2014/main" id="{03E2ECFC-3AA4-B19B-A54D-1C93566C0290}"/>
              </a:ext>
            </a:extLst>
          </p:cNvPr>
          <p:cNvSpPr/>
          <p:nvPr/>
        </p:nvSpPr>
        <p:spPr>
          <a:xfrm rot="2700000" flipH="1" flipV="1">
            <a:off x="1902249" y="626492"/>
            <a:ext cx="279856" cy="279856"/>
          </a:xfrm>
          <a:prstGeom prst="corner">
            <a:avLst/>
          </a:prstGeom>
          <a:solidFill>
            <a:srgbClr val="AD83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5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9E65367-63A5-DEAF-BADE-AA7BD8E4DB88}"/>
              </a:ext>
            </a:extLst>
          </p:cNvPr>
          <p:cNvSpPr txBox="1"/>
          <p:nvPr/>
        </p:nvSpPr>
        <p:spPr>
          <a:xfrm>
            <a:off x="2328216" y="657415"/>
            <a:ext cx="2149714" cy="26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buClr>
                <a:srgbClr val="B28353"/>
              </a:buClr>
            </a:pPr>
            <a:r>
              <a:rPr lang="hu-HU" sz="1133" b="1" spc="5" dirty="0">
                <a:solidFill>
                  <a:srgbClr val="12795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Pedagógiai Kar</a:t>
            </a:r>
          </a:p>
        </p:txBody>
      </p:sp>
      <p:pic>
        <p:nvPicPr>
          <p:cNvPr id="8" name="Kép 7" descr="A képen kültéri, ég, ablak, épület látható&#10;&#10;Automatikusan generált leírás">
            <a:extLst>
              <a:ext uri="{FF2B5EF4-FFF2-40B4-BE49-F238E27FC236}">
                <a16:creationId xmlns:a16="http://schemas.microsoft.com/office/drawing/2014/main" id="{AC94697B-1B80-F86B-0AF5-F5CEEC4806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1651" y="1939380"/>
            <a:ext cx="1972486" cy="1084872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9CA029C-70E2-B075-1AD6-31D2A0BF5038}"/>
              </a:ext>
            </a:extLst>
          </p:cNvPr>
          <p:cNvSpPr txBox="1"/>
          <p:nvPr/>
        </p:nvSpPr>
        <p:spPr>
          <a:xfrm>
            <a:off x="2272119" y="972156"/>
            <a:ext cx="3076210" cy="46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249"/>
            <a:r>
              <a:rPr lang="hu-HU" sz="803" dirty="0">
                <a:solidFill>
                  <a:srgbClr val="494949"/>
                </a:solidFill>
                <a:latin typeface="Arial" panose="020B0604020202020204" pitchFamily="34" charset="0"/>
              </a:rPr>
              <a:t>A kar </a:t>
            </a:r>
            <a:r>
              <a:rPr lang="hu-HU" sz="803" b="1" dirty="0">
                <a:solidFill>
                  <a:srgbClr val="494949"/>
                </a:solidFill>
                <a:latin typeface="Arial" panose="020B0604020202020204" pitchFamily="34" charset="0"/>
              </a:rPr>
              <a:t>2021 óta Akkreditált Kiváló Tehetségpont</a:t>
            </a:r>
            <a:r>
              <a:rPr lang="hu-HU" sz="803" dirty="0">
                <a:solidFill>
                  <a:srgbClr val="494949"/>
                </a:solidFill>
                <a:latin typeface="Arial" panose="020B0604020202020204" pitchFamily="34" charset="0"/>
              </a:rPr>
              <a:t>ként</a:t>
            </a:r>
            <a:r>
              <a:rPr lang="hu-HU" sz="803" b="1" dirty="0">
                <a:solidFill>
                  <a:srgbClr val="494949"/>
                </a:solidFill>
                <a:latin typeface="Arial" panose="020B0604020202020204" pitchFamily="34" charset="0"/>
              </a:rPr>
              <a:t> </a:t>
            </a:r>
            <a:r>
              <a:rPr lang="hu-HU" sz="803" dirty="0">
                <a:solidFill>
                  <a:srgbClr val="494949"/>
                </a:solidFill>
                <a:latin typeface="Arial" panose="020B0604020202020204" pitchFamily="34" charset="0"/>
              </a:rPr>
              <a:t>működik. Magas minőségű, színvonalas képzést és kutatási lehetőséget biztosít.</a:t>
            </a:r>
            <a:endParaRPr lang="hu-HU" sz="803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8A50A58-F551-8365-1559-4FB9559BF4A5}"/>
              </a:ext>
            </a:extLst>
          </p:cNvPr>
          <p:cNvSpPr txBox="1"/>
          <p:nvPr/>
        </p:nvSpPr>
        <p:spPr>
          <a:xfrm>
            <a:off x="2272119" y="1483233"/>
            <a:ext cx="3076210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3" dirty="0">
                <a:solidFill>
                  <a:srgbClr val="494949"/>
                </a:solidFill>
                <a:latin typeface="Arial" panose="020B0604020202020204" pitchFamily="34" charset="0"/>
              </a:rPr>
              <a:t>Minden Nagykőrösön és Kecskeméten kollégiumi férőhelyet igénylő hallgatónak tudunk lakhatást biztosítani.</a:t>
            </a:r>
            <a:endParaRPr lang="hu-HU" sz="803" dirty="0"/>
          </a:p>
        </p:txBody>
      </p:sp>
      <p:pic>
        <p:nvPicPr>
          <p:cNvPr id="9" name="logo.png" descr="logo.png">
            <a:extLst>
              <a:ext uri="{FF2B5EF4-FFF2-40B4-BE49-F238E27FC236}">
                <a16:creationId xmlns:a16="http://schemas.microsoft.com/office/drawing/2014/main" id="{975A2B96-D017-0497-D762-6D3F446E168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04" y="126719"/>
            <a:ext cx="529308" cy="529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Kép 9" descr="A képen képernyőkép, clipart, szimbólum, Grafika látható&#10;&#10;Automatikusan generált leírás">
            <a:extLst>
              <a:ext uri="{FF2B5EF4-FFF2-40B4-BE49-F238E27FC236}">
                <a16:creationId xmlns:a16="http://schemas.microsoft.com/office/drawing/2014/main" id="{FC41A591-869B-1D17-975E-9983251764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" y="2864682"/>
            <a:ext cx="299163" cy="299163"/>
          </a:xfrm>
          <a:prstGeom prst="rect">
            <a:avLst/>
          </a:prstGeom>
        </p:spPr>
      </p:pic>
      <p:pic>
        <p:nvPicPr>
          <p:cNvPr id="11" name="Kép 10" descr="A képen képernyőkép, tervezés, szimbólum, kör látható&#10;&#10;Automatikusan generált leírás">
            <a:extLst>
              <a:ext uri="{FF2B5EF4-FFF2-40B4-BE49-F238E27FC236}">
                <a16:creationId xmlns:a16="http://schemas.microsoft.com/office/drawing/2014/main" id="{CE2CA563-27ED-38DA-527A-CA1F754AD8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3" y="2570509"/>
            <a:ext cx="299163" cy="299163"/>
          </a:xfrm>
          <a:prstGeom prst="rect">
            <a:avLst/>
          </a:prstGeom>
        </p:spPr>
      </p:pic>
      <p:pic>
        <p:nvPicPr>
          <p:cNvPr id="12" name="Kép 11" descr="A képen rajzfilm, Téglalap, képernyőkép, tervezés látható&#10;&#10;Automatikusan generált leírás">
            <a:extLst>
              <a:ext uri="{FF2B5EF4-FFF2-40B4-BE49-F238E27FC236}">
                <a16:creationId xmlns:a16="http://schemas.microsoft.com/office/drawing/2014/main" id="{02BE7685-F501-E2FB-3910-535A090E1C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" y="2276336"/>
            <a:ext cx="299163" cy="2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23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1405</Words>
  <Application>Microsoft Office PowerPoint</Application>
  <PresentationFormat>Egyéni</PresentationFormat>
  <Paragraphs>203</Paragraphs>
  <Slides>23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4" baseType="lpstr">
      <vt:lpstr>Aptos Serif</vt:lpstr>
      <vt:lpstr>Arial</vt:lpstr>
      <vt:lpstr>Calibri</vt:lpstr>
      <vt:lpstr>Cambria</vt:lpstr>
      <vt:lpstr>Gotham Bold</vt:lpstr>
      <vt:lpstr>Gotham Book</vt:lpstr>
      <vt:lpstr>helvetica</vt:lpstr>
      <vt:lpstr>helvetica</vt:lpstr>
      <vt:lpstr>Helvetica Neue</vt:lpstr>
      <vt:lpstr>Wingdings</vt:lpstr>
      <vt:lpstr>Office Theme</vt:lpstr>
      <vt:lpstr>Út az egyetemig</vt:lpstr>
      <vt:lpstr>A Károliról röviden</vt:lpstr>
      <vt:lpstr>Miért válaszd a Károlit?</vt:lpstr>
      <vt:lpstr>Karok és képzések</vt:lpstr>
      <vt:lpstr>PowerPoint-bemutató</vt:lpstr>
      <vt:lpstr>PowerPoint-bemutató</vt:lpstr>
      <vt:lpstr>PowerPoint-bemutató</vt:lpstr>
      <vt:lpstr>PowerPoint-bemutató</vt:lpstr>
      <vt:lpstr>PowerPoint-bemutató</vt:lpstr>
      <vt:lpstr>Képzések és képzési szintek</vt:lpstr>
      <vt:lpstr>Képzéseink</vt:lpstr>
      <vt:lpstr>Képzéseink</vt:lpstr>
      <vt:lpstr>PowerPoint-bemutató</vt:lpstr>
      <vt:lpstr>Képzéseink finanszírozás formái</vt:lpstr>
      <vt:lpstr>Fedezd fel a világot a Károlival!</vt:lpstr>
      <vt:lpstr>Kiemelt figyelmet szentelünk a tehetségeknek!</vt:lpstr>
      <vt:lpstr>Károli Junior Akadémia</vt:lpstr>
      <vt:lpstr>Kollégiumi elhelyezés</vt:lpstr>
      <vt:lpstr>Kollégiumi elhelyezés</vt:lpstr>
      <vt:lpstr>Hallgatói élet</vt:lpstr>
      <vt:lpstr>#sportos egyetem</vt:lpstr>
      <vt:lpstr>Ők is minket választottak!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Baráth-Seress Krisztina</dc:creator>
  <cp:lastModifiedBy>Sárvári-Turbucz Eszter</cp:lastModifiedBy>
  <cp:revision>47</cp:revision>
  <dcterms:modified xsi:type="dcterms:W3CDTF">2025-09-23T14:14:02Z</dcterms:modified>
</cp:coreProperties>
</file>